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3" r:id="rId6"/>
    <p:sldId id="261" r:id="rId7"/>
    <p:sldId id="273" r:id="rId8"/>
    <p:sldId id="268" r:id="rId9"/>
    <p:sldId id="274" r:id="rId10"/>
    <p:sldId id="282" r:id="rId11"/>
    <p:sldId id="276" r:id="rId12"/>
    <p:sldId id="279" r:id="rId13"/>
    <p:sldId id="283" r:id="rId14"/>
    <p:sldId id="293" r:id="rId15"/>
    <p:sldId id="269" r:id="rId16"/>
    <p:sldId id="275" r:id="rId17"/>
    <p:sldId id="287" r:id="rId18"/>
    <p:sldId id="295" r:id="rId19"/>
    <p:sldId id="270" r:id="rId20"/>
    <p:sldId id="289" r:id="rId21"/>
    <p:sldId id="290" r:id="rId22"/>
    <p:sldId id="288" r:id="rId23"/>
    <p:sldId id="280" r:id="rId24"/>
    <p:sldId id="285" r:id="rId25"/>
    <p:sldId id="286" r:id="rId26"/>
    <p:sldId id="281" r:id="rId27"/>
    <p:sldId id="296" r:id="rId28"/>
    <p:sldId id="284" r:id="rId29"/>
    <p:sldId id="271" r:id="rId30"/>
    <p:sldId id="294" r:id="rId31"/>
    <p:sldId id="297" r:id="rId3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5AD96-7932-4FF0-A8A4-17E88993BA50}" v="1" dt="2024-06-17T06:55:26.020"/>
    <p1510:client id="{DC446F09-466E-4481-0072-90C6AEA35B0F}" v="49" dt="2024-06-19T06:43:46.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ert Rieke" userId="796d3635-3bfb-4834-ae3b-1b66d411582f" providerId="ADAL" clId="{8BD5AD96-7932-4FF0-A8A4-17E88993BA50}"/>
    <pc:docChg chg="custSel modSld">
      <pc:chgData name="Lenaert Rieke" userId="796d3635-3bfb-4834-ae3b-1b66d411582f" providerId="ADAL" clId="{8BD5AD96-7932-4FF0-A8A4-17E88993BA50}" dt="2024-06-17T06:55:26.020" v="2" actId="478"/>
      <pc:docMkLst>
        <pc:docMk/>
      </pc:docMkLst>
      <pc:sldChg chg="delSp mod">
        <pc:chgData name="Lenaert Rieke" userId="796d3635-3bfb-4834-ae3b-1b66d411582f" providerId="ADAL" clId="{8BD5AD96-7932-4FF0-A8A4-17E88993BA50}" dt="2024-06-17T06:55:26.020" v="2" actId="478"/>
        <pc:sldMkLst>
          <pc:docMk/>
          <pc:sldMk cId="2226660171" sldId="296"/>
        </pc:sldMkLst>
        <pc:picChg chg="del">
          <ac:chgData name="Lenaert Rieke" userId="796d3635-3bfb-4834-ae3b-1b66d411582f" providerId="ADAL" clId="{8BD5AD96-7932-4FF0-A8A4-17E88993BA50}" dt="2024-06-17T06:55:24.857" v="0" actId="478"/>
          <ac:picMkLst>
            <pc:docMk/>
            <pc:sldMk cId="2226660171" sldId="296"/>
            <ac:picMk id="5" creationId="{920B61D7-D7A8-0D1B-891F-DD5D13D0E581}"/>
          </ac:picMkLst>
        </pc:picChg>
        <pc:picChg chg="del">
          <ac:chgData name="Lenaert Rieke" userId="796d3635-3bfb-4834-ae3b-1b66d411582f" providerId="ADAL" clId="{8BD5AD96-7932-4FF0-A8A4-17E88993BA50}" dt="2024-06-17T06:55:25.482" v="1" actId="478"/>
          <ac:picMkLst>
            <pc:docMk/>
            <pc:sldMk cId="2226660171" sldId="296"/>
            <ac:picMk id="7" creationId="{A87BEC2C-231A-167E-A994-B9B86240395D}"/>
          </ac:picMkLst>
        </pc:picChg>
        <pc:picChg chg="del">
          <ac:chgData name="Lenaert Rieke" userId="796d3635-3bfb-4834-ae3b-1b66d411582f" providerId="ADAL" clId="{8BD5AD96-7932-4FF0-A8A4-17E88993BA50}" dt="2024-06-17T06:55:26.020" v="2" actId="478"/>
          <ac:picMkLst>
            <pc:docMk/>
            <pc:sldMk cId="2226660171" sldId="296"/>
            <ac:picMk id="1026" creationId="{34AEF9A0-D9FC-C11E-F252-17E2C7683F70}"/>
          </ac:picMkLst>
        </pc:picChg>
      </pc:sldChg>
    </pc:docChg>
  </pc:docChgLst>
  <pc:docChgLst>
    <pc:chgData name="Lenaert Rieke" userId="S::rieke.lenaert@vlaanderen.be::796d3635-3bfb-4834-ae3b-1b66d411582f" providerId="AD" clId="Web-{DC446F09-466E-4481-0072-90C6AEA35B0F}"/>
    <pc:docChg chg="addSld delSld modSld">
      <pc:chgData name="Lenaert Rieke" userId="S::rieke.lenaert@vlaanderen.be::796d3635-3bfb-4834-ae3b-1b66d411582f" providerId="AD" clId="Web-{DC446F09-466E-4481-0072-90C6AEA35B0F}" dt="2024-06-19T06:43:46.493" v="45" actId="14100"/>
      <pc:docMkLst>
        <pc:docMk/>
      </pc:docMkLst>
      <pc:sldChg chg="del">
        <pc:chgData name="Lenaert Rieke" userId="S::rieke.lenaert@vlaanderen.be::796d3635-3bfb-4834-ae3b-1b66d411582f" providerId="AD" clId="Web-{DC446F09-466E-4481-0072-90C6AEA35B0F}" dt="2024-06-19T06:41:50.783" v="4"/>
        <pc:sldMkLst>
          <pc:docMk/>
          <pc:sldMk cId="2275601802" sldId="266"/>
        </pc:sldMkLst>
      </pc:sldChg>
      <pc:sldChg chg="addSp delSp modSp mod modClrScheme chgLayout">
        <pc:chgData name="Lenaert Rieke" userId="S::rieke.lenaert@vlaanderen.be::796d3635-3bfb-4834-ae3b-1b66d411582f" providerId="AD" clId="Web-{DC446F09-466E-4481-0072-90C6AEA35B0F}" dt="2024-06-19T06:41:22.142" v="3"/>
        <pc:sldMkLst>
          <pc:docMk/>
          <pc:sldMk cId="1509979341" sldId="273"/>
        </pc:sldMkLst>
        <pc:spChg chg="mod">
          <ac:chgData name="Lenaert Rieke" userId="S::rieke.lenaert@vlaanderen.be::796d3635-3bfb-4834-ae3b-1b66d411582f" providerId="AD" clId="Web-{DC446F09-466E-4481-0072-90C6AEA35B0F}" dt="2024-06-19T06:41:22.142" v="3"/>
          <ac:spMkLst>
            <pc:docMk/>
            <pc:sldMk cId="1509979341" sldId="273"/>
            <ac:spMk id="2" creationId="{0E872135-6A78-7B2F-8846-915C471CE654}"/>
          </ac:spMkLst>
        </pc:spChg>
        <pc:spChg chg="mod">
          <ac:chgData name="Lenaert Rieke" userId="S::rieke.lenaert@vlaanderen.be::796d3635-3bfb-4834-ae3b-1b66d411582f" providerId="AD" clId="Web-{DC446F09-466E-4481-0072-90C6AEA35B0F}" dt="2024-06-19T06:41:22.142" v="3"/>
          <ac:spMkLst>
            <pc:docMk/>
            <pc:sldMk cId="1509979341" sldId="273"/>
            <ac:spMk id="3" creationId="{47D68EE0-1CA5-1156-7066-842CC1ABC685}"/>
          </ac:spMkLst>
        </pc:spChg>
        <pc:picChg chg="add mod">
          <ac:chgData name="Lenaert Rieke" userId="S::rieke.lenaert@vlaanderen.be::796d3635-3bfb-4834-ae3b-1b66d411582f" providerId="AD" clId="Web-{DC446F09-466E-4481-0072-90C6AEA35B0F}" dt="2024-06-19T06:41:22.142" v="3"/>
          <ac:picMkLst>
            <pc:docMk/>
            <pc:sldMk cId="1509979341" sldId="273"/>
            <ac:picMk id="4" creationId="{60E74A21-F86F-16B3-DBA0-74A952840E2E}"/>
          </ac:picMkLst>
        </pc:picChg>
        <pc:picChg chg="del">
          <ac:chgData name="Lenaert Rieke" userId="S::rieke.lenaert@vlaanderen.be::796d3635-3bfb-4834-ae3b-1b66d411582f" providerId="AD" clId="Web-{DC446F09-466E-4481-0072-90C6AEA35B0F}" dt="2024-06-19T06:41:04.751" v="0"/>
          <ac:picMkLst>
            <pc:docMk/>
            <pc:sldMk cId="1509979341" sldId="273"/>
            <ac:picMk id="5" creationId="{94E5EB87-1919-AA48-AC9F-2FF8A8533CE8}"/>
          </ac:picMkLst>
        </pc:picChg>
      </pc:sldChg>
      <pc:sldChg chg="addSp modSp new">
        <pc:chgData name="Lenaert Rieke" userId="S::rieke.lenaert@vlaanderen.be::796d3635-3bfb-4834-ae3b-1b66d411582f" providerId="AD" clId="Web-{DC446F09-466E-4481-0072-90C6AEA35B0F}" dt="2024-06-19T06:43:46.493" v="45" actId="14100"/>
        <pc:sldMkLst>
          <pc:docMk/>
          <pc:sldMk cId="1930496117" sldId="297"/>
        </pc:sldMkLst>
        <pc:spChg chg="mod">
          <ac:chgData name="Lenaert Rieke" userId="S::rieke.lenaert@vlaanderen.be::796d3635-3bfb-4834-ae3b-1b66d411582f" providerId="AD" clId="Web-{DC446F09-466E-4481-0072-90C6AEA35B0F}" dt="2024-06-19T06:43:39.243" v="41" actId="20577"/>
          <ac:spMkLst>
            <pc:docMk/>
            <pc:sldMk cId="1930496117" sldId="297"/>
            <ac:spMk id="2" creationId="{CB363583-8B9F-217E-541F-BEAC0DAFEF39}"/>
          </ac:spMkLst>
        </pc:spChg>
        <pc:spChg chg="mod">
          <ac:chgData name="Lenaert Rieke" userId="S::rieke.lenaert@vlaanderen.be::796d3635-3bfb-4834-ae3b-1b66d411582f" providerId="AD" clId="Web-{DC446F09-466E-4481-0072-90C6AEA35B0F}" dt="2024-06-19T06:43:46.493" v="45" actId="14100"/>
          <ac:spMkLst>
            <pc:docMk/>
            <pc:sldMk cId="1930496117" sldId="297"/>
            <ac:spMk id="3" creationId="{215672F1-0A7C-5FEA-45CC-CF54DBB7BBD1}"/>
          </ac:spMkLst>
        </pc:spChg>
        <pc:picChg chg="add mod">
          <ac:chgData name="Lenaert Rieke" userId="S::rieke.lenaert@vlaanderen.be::796d3635-3bfb-4834-ae3b-1b66d411582f" providerId="AD" clId="Web-{DC446F09-466E-4481-0072-90C6AEA35B0F}" dt="2024-06-19T06:42:52.476" v="28" actId="1076"/>
          <ac:picMkLst>
            <pc:docMk/>
            <pc:sldMk cId="1930496117" sldId="297"/>
            <ac:picMk id="4" creationId="{57DC1FEC-EEF8-BE8B-B383-F5A1B3B3DE50}"/>
          </ac:picMkLst>
        </pc:picChg>
        <pc:picChg chg="add mod">
          <ac:chgData name="Lenaert Rieke" userId="S::rieke.lenaert@vlaanderen.be::796d3635-3bfb-4834-ae3b-1b66d411582f" providerId="AD" clId="Web-{DC446F09-466E-4481-0072-90C6AEA35B0F}" dt="2024-06-19T06:43:10.680" v="32" actId="14100"/>
          <ac:picMkLst>
            <pc:docMk/>
            <pc:sldMk cId="1930496117" sldId="297"/>
            <ac:picMk id="5" creationId="{CD00E0A7-3EB3-6F25-4E02-6C55A3549B59}"/>
          </ac:picMkLst>
        </pc:picChg>
      </pc:sldChg>
    </pc:docChg>
  </pc:docChgLst>
  <pc:docChgLst>
    <pc:chgData name="Lenaert Rieke" userId="S::rieke.lenaert@vlaanderen.be::796d3635-3bfb-4834-ae3b-1b66d411582f" providerId="AD" clId="Web-{1165CCDA-18B1-8265-8347-ABA432BF5BB6}"/>
    <pc:docChg chg="modSld">
      <pc:chgData name="Lenaert Rieke" userId="S::rieke.lenaert@vlaanderen.be::796d3635-3bfb-4834-ae3b-1b66d411582f" providerId="AD" clId="Web-{1165CCDA-18B1-8265-8347-ABA432BF5BB6}" dt="2024-06-17T06:13:47.105" v="10" actId="14100"/>
      <pc:docMkLst>
        <pc:docMk/>
      </pc:docMkLst>
      <pc:sldChg chg="addSp delSp modSp">
        <pc:chgData name="Lenaert Rieke" userId="S::rieke.lenaert@vlaanderen.be::796d3635-3bfb-4834-ae3b-1b66d411582f" providerId="AD" clId="Web-{1165CCDA-18B1-8265-8347-ABA432BF5BB6}" dt="2024-06-17T06:13:47.105" v="10" actId="14100"/>
        <pc:sldMkLst>
          <pc:docMk/>
          <pc:sldMk cId="837990825" sldId="295"/>
        </pc:sldMkLst>
        <pc:spChg chg="add del mod">
          <ac:chgData name="Lenaert Rieke" userId="S::rieke.lenaert@vlaanderen.be::796d3635-3bfb-4834-ae3b-1b66d411582f" providerId="AD" clId="Web-{1165CCDA-18B1-8265-8347-ABA432BF5BB6}" dt="2024-06-17T06:13:02.853" v="2"/>
          <ac:spMkLst>
            <pc:docMk/>
            <pc:sldMk cId="837990825" sldId="295"/>
            <ac:spMk id="7" creationId="{4F5BE989-1BC3-7502-D3F8-F4A932A156BA}"/>
          </ac:spMkLst>
        </pc:spChg>
        <pc:picChg chg="add del mod">
          <ac:chgData name="Lenaert Rieke" userId="S::rieke.lenaert@vlaanderen.be::796d3635-3bfb-4834-ae3b-1b66d411582f" providerId="AD" clId="Web-{1165CCDA-18B1-8265-8347-ABA432BF5BB6}" dt="2024-06-17T06:13:14.478" v="5"/>
          <ac:picMkLst>
            <pc:docMk/>
            <pc:sldMk cId="837990825" sldId="295"/>
            <ac:picMk id="4" creationId="{2E50DB17-9F9A-C050-EF9D-CAB9CD98DD78}"/>
          </ac:picMkLst>
        </pc:picChg>
        <pc:picChg chg="del">
          <ac:chgData name="Lenaert Rieke" userId="S::rieke.lenaert@vlaanderen.be::796d3635-3bfb-4834-ae3b-1b66d411582f" providerId="AD" clId="Web-{1165CCDA-18B1-8265-8347-ABA432BF5BB6}" dt="2024-06-17T06:12:53.993" v="1"/>
          <ac:picMkLst>
            <pc:docMk/>
            <pc:sldMk cId="837990825" sldId="295"/>
            <ac:picMk id="6" creationId="{3A4EDF88-85D5-76AA-C176-DF8AC0F3FCE8}"/>
          </ac:picMkLst>
        </pc:picChg>
        <pc:picChg chg="add del mod">
          <ac:chgData name="Lenaert Rieke" userId="S::rieke.lenaert@vlaanderen.be::796d3635-3bfb-4834-ae3b-1b66d411582f" providerId="AD" clId="Web-{1165CCDA-18B1-8265-8347-ABA432BF5BB6}" dt="2024-06-17T06:13:32.542" v="8"/>
          <ac:picMkLst>
            <pc:docMk/>
            <pc:sldMk cId="837990825" sldId="295"/>
            <ac:picMk id="8" creationId="{0DE8A526-735A-C1E4-078E-1AAC6E894EC1}"/>
          </ac:picMkLst>
        </pc:picChg>
        <pc:picChg chg="add mod">
          <ac:chgData name="Lenaert Rieke" userId="S::rieke.lenaert@vlaanderen.be::796d3635-3bfb-4834-ae3b-1b66d411582f" providerId="AD" clId="Web-{1165CCDA-18B1-8265-8347-ABA432BF5BB6}" dt="2024-06-17T06:13:47.105" v="10" actId="14100"/>
          <ac:picMkLst>
            <pc:docMk/>
            <pc:sldMk cId="837990825" sldId="295"/>
            <ac:picMk id="9" creationId="{35F0B825-5F6B-ED8D-D484-A40E5374D7B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EDF93-814F-9120-E03B-1289ACDCE176}"/>
              </a:ext>
            </a:extLst>
          </p:cNvPr>
          <p:cNvSpPr>
            <a:spLocks noGrp="1"/>
          </p:cNvSpPr>
          <p:nvPr>
            <p:ph type="ctrTitle"/>
          </p:nvPr>
        </p:nvSpPr>
        <p:spPr>
          <a:xfrm>
            <a:off x="1524000" y="668316"/>
            <a:ext cx="9144000" cy="2207314"/>
          </a:xfrm>
        </p:spPr>
        <p:txBody>
          <a:bodyPr anchor="b">
            <a:normAutofit/>
          </a:bodyPr>
          <a:lstStyle>
            <a:lvl1pPr algn="ctr">
              <a:defRPr sz="7000" b="1" i="0" baseline="0">
                <a:solidFill>
                  <a:schemeClr val="bg1"/>
                </a:solidFill>
                <a:effectLst>
                  <a:outerShdw blurRad="191022" dist="12700" dir="2700000" sx="101000" sy="101000" algn="tl" rotWithShape="0">
                    <a:prstClr val="black">
                      <a:alpha val="16349"/>
                    </a:prstClr>
                  </a:outerShdw>
                </a:effectLst>
              </a:defRPr>
            </a:lvl1pPr>
          </a:lstStyle>
          <a:p>
            <a:r>
              <a:rPr lang="nl-NL"/>
              <a:t>Klik om stijl te bewerken</a:t>
            </a:r>
            <a:endParaRPr lang="nl-BE"/>
          </a:p>
        </p:txBody>
      </p:sp>
      <p:sp>
        <p:nvSpPr>
          <p:cNvPr id="3" name="Ondertitel 2">
            <a:extLst>
              <a:ext uri="{FF2B5EF4-FFF2-40B4-BE49-F238E27FC236}">
                <a16:creationId xmlns:a16="http://schemas.microsoft.com/office/drawing/2014/main" id="{253E7745-BBA5-D7C5-CD41-E3D79EF67C1A}"/>
              </a:ext>
            </a:extLst>
          </p:cNvPr>
          <p:cNvSpPr>
            <a:spLocks noGrp="1"/>
          </p:cNvSpPr>
          <p:nvPr>
            <p:ph type="subTitle" idx="1"/>
          </p:nvPr>
        </p:nvSpPr>
        <p:spPr>
          <a:xfrm>
            <a:off x="1524000" y="3061665"/>
            <a:ext cx="9144000" cy="1735782"/>
          </a:xfrm>
        </p:spPr>
        <p:txBody>
          <a:bodyPr>
            <a:normAutofit/>
          </a:bodyPr>
          <a:lstStyle>
            <a:lvl1pPr marL="0" indent="0" algn="ctr">
              <a:buNone/>
              <a:defRPr sz="3400" baseline="0">
                <a:solidFill>
                  <a:schemeClr val="bg1"/>
                </a:solidFill>
                <a:effectLst>
                  <a:outerShdw blurRad="191022" dist="12700" dir="2700000" sx="101000" sy="101000" algn="tl" rotWithShape="0">
                    <a:prstClr val="black">
                      <a:alpha val="16349"/>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Tree>
    <p:extLst>
      <p:ext uri="{BB962C8B-B14F-4D97-AF65-F5344CB8AC3E}">
        <p14:creationId xmlns:p14="http://schemas.microsoft.com/office/powerpoint/2010/main" val="35496923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oto met tekst in kader">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0" y="0"/>
            <a:ext cx="12192000" cy="6858000"/>
          </a:xfrm>
        </p:spPr>
        <p:txBody>
          <a:bodyPr/>
          <a:lstStyle/>
          <a:p>
            <a:r>
              <a:rPr lang="nl-NL"/>
              <a:t>Klik op het pictogram als u een afbeelding wilt toevoegen</a:t>
            </a:r>
            <a:endParaRPr lang="nl-BE"/>
          </a:p>
        </p:txBody>
      </p:sp>
      <p:pic>
        <p:nvPicPr>
          <p:cNvPr id="3" name="Afbeelding 2">
            <a:extLst>
              <a:ext uri="{FF2B5EF4-FFF2-40B4-BE49-F238E27FC236}">
                <a16:creationId xmlns:a16="http://schemas.microsoft.com/office/drawing/2014/main" id="{AD55F6DE-7F57-4753-C4EC-60A663187E9B}"/>
              </a:ext>
            </a:extLst>
          </p:cNvPr>
          <p:cNvPicPr>
            <a:picLocks noChangeAspect="1"/>
          </p:cNvPicPr>
          <p:nvPr userDrawn="1"/>
        </p:nvPicPr>
        <p:blipFill>
          <a:blip r:embed="rId2"/>
          <a:src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6209655" y="3429000"/>
            <a:ext cx="5142558" cy="1692635"/>
          </a:xfrm>
          <a:solidFill>
            <a:schemeClr val="accent1">
              <a:alpha val="67600"/>
            </a:schemeClr>
          </a:solidFill>
        </p:spPr>
        <p:txBody>
          <a:bodyPr anchor="ctr" anchorCtr="0"/>
          <a:lstStyle>
            <a:lvl1pPr marL="0" indent="0" algn="ctr">
              <a:buFontTx/>
              <a:buNone/>
              <a:defRPr sz="2400" baseline="0">
                <a:solidFill>
                  <a:schemeClr val="bg1"/>
                </a:solidFill>
              </a:defRPr>
            </a:lvl1pPr>
            <a:lvl2pPr marL="457200" indent="0">
              <a:buFontTx/>
              <a:buNone/>
              <a:defRPr sz="2000" baseline="0"/>
            </a:lvl2pPr>
            <a:lvl3pPr marL="914400" indent="0">
              <a:buFontTx/>
              <a:buNone/>
              <a:defRPr sz="1600" baseline="0"/>
            </a:lvl3pPr>
            <a:lvl4pPr marL="1371600" indent="0">
              <a:buFontTx/>
              <a:buNone/>
              <a:defRPr sz="1600" baseline="0"/>
            </a:lvl4pPr>
            <a:lvl5pPr marL="1828800" indent="0">
              <a:buFontTx/>
              <a:buNone/>
              <a:defRPr sz="1600" baseline="0"/>
            </a:lvl5pPr>
          </a:lstStyle>
          <a:p>
            <a:pPr lvl="0"/>
            <a:r>
              <a:rPr lang="nl-NL"/>
              <a:t>Klikken om de tekststijl van het model te bewerken</a:t>
            </a:r>
          </a:p>
        </p:txBody>
      </p:sp>
    </p:spTree>
    <p:extLst>
      <p:ext uri="{BB962C8B-B14F-4D97-AF65-F5344CB8AC3E}">
        <p14:creationId xmlns:p14="http://schemas.microsoft.com/office/powerpoint/2010/main" val="31395642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ee fot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2879805"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4517756" y="1360488"/>
            <a:ext cx="3156488" cy="3273505"/>
          </a:xfrm>
        </p:spPr>
        <p:txBody>
          <a:bodyPr/>
          <a:lstStyle/>
          <a:p>
            <a:r>
              <a:rPr lang="nl-NL"/>
              <a:t>Klik op het pictogram als u een afbeelding wilt toevoegen</a:t>
            </a:r>
            <a:endParaRPr lang="nl-BE"/>
          </a:p>
        </p:txBody>
      </p:sp>
      <p:sp>
        <p:nvSpPr>
          <p:cNvPr id="3" name="Tijdelijke aanduiding voor afbeelding 3">
            <a:extLst>
              <a:ext uri="{FF2B5EF4-FFF2-40B4-BE49-F238E27FC236}">
                <a16:creationId xmlns:a16="http://schemas.microsoft.com/office/drawing/2014/main" id="{305709A5-7D16-D419-C404-636D399263F9}"/>
              </a:ext>
            </a:extLst>
          </p:cNvPr>
          <p:cNvSpPr>
            <a:spLocks noGrp="1"/>
          </p:cNvSpPr>
          <p:nvPr>
            <p:ph type="pic" sz="quarter" idx="12"/>
          </p:nvPr>
        </p:nvSpPr>
        <p:spPr>
          <a:xfrm>
            <a:off x="8195725" y="1360488"/>
            <a:ext cx="3156488" cy="3273505"/>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091145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er">
    <p:bg>
      <p:bgPr>
        <a:solidFill>
          <a:schemeClr val="accent2">
            <a:alpha val="50000"/>
          </a:schemeClr>
        </a:solidFill>
        <a:effectLst/>
      </p:bgPr>
    </p:bg>
    <p:spTree>
      <p:nvGrpSpPr>
        <p:cNvPr id="1" name=""/>
        <p:cNvGrpSpPr/>
        <p:nvPr/>
      </p:nvGrpSpPr>
      <p:grpSpPr>
        <a:xfrm>
          <a:off x="0" y="0"/>
          <a:ext cx="0" cy="0"/>
          <a:chOff x="0" y="0"/>
          <a:chExt cx="0" cy="0"/>
        </a:xfrm>
      </p:grpSpPr>
      <p:pic>
        <p:nvPicPr>
          <p:cNvPr id="6" name="Afbeelding 5" descr="Afbeelding met vlag, symbool, schermopname, Elektrisch blauw&#10;&#10;Automatisch gegenereerde beschrijving">
            <a:extLst>
              <a:ext uri="{FF2B5EF4-FFF2-40B4-BE49-F238E27FC236}">
                <a16:creationId xmlns:a16="http://schemas.microsoft.com/office/drawing/2014/main" id="{D2C31807-C365-BC1A-82ED-22E7B80BE2F6}"/>
              </a:ext>
            </a:extLst>
          </p:cNvPr>
          <p:cNvPicPr>
            <a:picLocks noChangeAspect="1"/>
          </p:cNvPicPr>
          <p:nvPr userDrawn="1"/>
        </p:nvPicPr>
        <p:blipFill>
          <a:blip r:embed="rId2"/>
          <a:stretch>
            <a:fillRect/>
          </a:stretch>
        </p:blipFill>
        <p:spPr>
          <a:xfrm>
            <a:off x="3456864" y="5827969"/>
            <a:ext cx="823638" cy="595313"/>
          </a:xfrm>
          <a:prstGeom prst="rect">
            <a:avLst/>
          </a:prstGeom>
        </p:spPr>
      </p:pic>
      <p:pic>
        <p:nvPicPr>
          <p:cNvPr id="9" name="Afbeelding 8" descr="Afbeelding met tekst, grafische vormgeving, Graphics, poster&#10;&#10;Automatisch gegenereerde beschrijving">
            <a:extLst>
              <a:ext uri="{FF2B5EF4-FFF2-40B4-BE49-F238E27FC236}">
                <a16:creationId xmlns:a16="http://schemas.microsoft.com/office/drawing/2014/main" id="{B57CE66A-36D2-5F81-1168-1F3517971865}"/>
              </a:ext>
            </a:extLst>
          </p:cNvPr>
          <p:cNvPicPr>
            <a:picLocks noChangeAspect="1"/>
          </p:cNvPicPr>
          <p:nvPr userDrawn="1"/>
        </p:nvPicPr>
        <p:blipFill>
          <a:blip r:embed="rId3"/>
          <a:stretch>
            <a:fillRect/>
          </a:stretch>
        </p:blipFill>
        <p:spPr>
          <a:xfrm>
            <a:off x="7784286" y="5752484"/>
            <a:ext cx="976478" cy="670798"/>
          </a:xfrm>
          <a:prstGeom prst="rect">
            <a:avLst/>
          </a:prstGeom>
        </p:spPr>
      </p:pic>
      <p:sp>
        <p:nvSpPr>
          <p:cNvPr id="12" name="Tekstvak 11">
            <a:extLst>
              <a:ext uri="{FF2B5EF4-FFF2-40B4-BE49-F238E27FC236}">
                <a16:creationId xmlns:a16="http://schemas.microsoft.com/office/drawing/2014/main" id="{3CDB004F-5168-127A-AAF8-48C2DEFE71D3}"/>
              </a:ext>
            </a:extLst>
          </p:cNvPr>
          <p:cNvSpPr txBox="1"/>
          <p:nvPr userDrawn="1"/>
        </p:nvSpPr>
        <p:spPr>
          <a:xfrm>
            <a:off x="839788" y="2576330"/>
            <a:ext cx="1627233" cy="369332"/>
          </a:xfrm>
          <a:prstGeom prst="rect">
            <a:avLst/>
          </a:prstGeom>
          <a:noFill/>
        </p:spPr>
        <p:txBody>
          <a:bodyPr wrap="square">
            <a:spAutoFit/>
          </a:bodyPr>
          <a:lstStyle/>
          <a:p>
            <a:pPr lvl="0"/>
            <a:r>
              <a:rPr lang="nl-NL"/>
              <a:t>www.B4B.be</a:t>
            </a:r>
          </a:p>
        </p:txBody>
      </p:sp>
      <p:sp>
        <p:nvSpPr>
          <p:cNvPr id="14" name="Tekstvak 13">
            <a:extLst>
              <a:ext uri="{FF2B5EF4-FFF2-40B4-BE49-F238E27FC236}">
                <a16:creationId xmlns:a16="http://schemas.microsoft.com/office/drawing/2014/main" id="{7B73D560-F1D6-D627-2AA3-9A79E8CF6777}"/>
              </a:ext>
            </a:extLst>
          </p:cNvPr>
          <p:cNvSpPr txBox="1"/>
          <p:nvPr userDrawn="1"/>
        </p:nvSpPr>
        <p:spPr>
          <a:xfrm>
            <a:off x="839788" y="2945662"/>
            <a:ext cx="1515762" cy="369332"/>
          </a:xfrm>
          <a:prstGeom prst="rect">
            <a:avLst/>
          </a:prstGeom>
          <a:noFill/>
        </p:spPr>
        <p:txBody>
          <a:bodyPr wrap="square">
            <a:spAutoFit/>
          </a:bodyPr>
          <a:lstStyle/>
          <a:p>
            <a:r>
              <a:rPr lang="nl-NL"/>
              <a:t>info@B4B.be</a:t>
            </a:r>
            <a:endParaRPr lang="nl-BE"/>
          </a:p>
        </p:txBody>
      </p:sp>
      <p:sp>
        <p:nvSpPr>
          <p:cNvPr id="17" name="Tekstvak 16">
            <a:extLst>
              <a:ext uri="{FF2B5EF4-FFF2-40B4-BE49-F238E27FC236}">
                <a16:creationId xmlns:a16="http://schemas.microsoft.com/office/drawing/2014/main" id="{5E3AE41B-6D50-F4C9-D5CA-6184FD1968E7}"/>
              </a:ext>
            </a:extLst>
          </p:cNvPr>
          <p:cNvSpPr txBox="1"/>
          <p:nvPr userDrawn="1"/>
        </p:nvSpPr>
        <p:spPr>
          <a:xfrm>
            <a:off x="839788" y="327110"/>
            <a:ext cx="6640169" cy="1138773"/>
          </a:xfrm>
          <a:prstGeom prst="rect">
            <a:avLst/>
          </a:prstGeom>
          <a:noFill/>
        </p:spPr>
        <p:txBody>
          <a:bodyPr wrap="square" rtlCol="0">
            <a:spAutoFit/>
          </a:bodyPr>
          <a:lstStyle/>
          <a:p>
            <a:r>
              <a:rPr lang="nl-BE" sz="3400" b="1" i="0" baseline="0">
                <a:solidFill>
                  <a:schemeClr val="accent1"/>
                </a:solidFill>
              </a:rPr>
              <a:t>Bedankt voor je aandacht.</a:t>
            </a:r>
          </a:p>
          <a:p>
            <a:r>
              <a:rPr lang="nl-BE" sz="3400" b="1" i="0" baseline="0">
                <a:solidFill>
                  <a:schemeClr val="accent1"/>
                </a:solidFill>
              </a:rPr>
              <a:t>Zijn er vragen?</a:t>
            </a:r>
          </a:p>
        </p:txBody>
      </p:sp>
      <p:sp>
        <p:nvSpPr>
          <p:cNvPr id="18" name="Tekstvak 17">
            <a:extLst>
              <a:ext uri="{FF2B5EF4-FFF2-40B4-BE49-F238E27FC236}">
                <a16:creationId xmlns:a16="http://schemas.microsoft.com/office/drawing/2014/main" id="{D52224FF-9A82-68F8-91E0-1AE9DD6AA3D6}"/>
              </a:ext>
            </a:extLst>
          </p:cNvPr>
          <p:cNvSpPr txBox="1"/>
          <p:nvPr userDrawn="1"/>
        </p:nvSpPr>
        <p:spPr>
          <a:xfrm>
            <a:off x="839788" y="2176220"/>
            <a:ext cx="1318526" cy="400110"/>
          </a:xfrm>
          <a:prstGeom prst="rect">
            <a:avLst/>
          </a:prstGeom>
          <a:noFill/>
        </p:spPr>
        <p:txBody>
          <a:bodyPr wrap="square" rtlCol="0">
            <a:spAutoFit/>
          </a:bodyPr>
          <a:lstStyle/>
          <a:p>
            <a:r>
              <a:rPr lang="nl-BE" sz="2000" b="1"/>
              <a:t>Meer info</a:t>
            </a:r>
          </a:p>
        </p:txBody>
      </p:sp>
      <p:pic>
        <p:nvPicPr>
          <p:cNvPr id="21" name="Afbeelding 20">
            <a:extLst>
              <a:ext uri="{FF2B5EF4-FFF2-40B4-BE49-F238E27FC236}">
                <a16:creationId xmlns:a16="http://schemas.microsoft.com/office/drawing/2014/main" id="{976DF702-2DAE-55BA-B950-09CC2B4579D6}"/>
              </a:ext>
            </a:extLst>
          </p:cNvPr>
          <p:cNvPicPr>
            <a:picLocks noChangeAspect="1"/>
          </p:cNvPicPr>
          <p:nvPr userDrawn="1"/>
        </p:nvPicPr>
        <p:blipFill>
          <a:blip r:embed="rId4"/>
          <a:stretch>
            <a:fillRect/>
          </a:stretch>
        </p:blipFill>
        <p:spPr>
          <a:xfrm>
            <a:off x="5118346" y="3429000"/>
            <a:ext cx="2040465" cy="3060700"/>
          </a:xfrm>
          <a:prstGeom prst="rect">
            <a:avLst/>
          </a:prstGeom>
        </p:spPr>
      </p:pic>
      <p:pic>
        <p:nvPicPr>
          <p:cNvPr id="25" name="Afbeelding 24" descr="Afbeelding met lijn, ontwerp, kunst&#10;&#10;Automatisch gegenereerde beschrijving">
            <a:extLst>
              <a:ext uri="{FF2B5EF4-FFF2-40B4-BE49-F238E27FC236}">
                <a16:creationId xmlns:a16="http://schemas.microsoft.com/office/drawing/2014/main" id="{2E2A0E39-6467-498B-F8A3-7C214F9DF579}"/>
              </a:ext>
            </a:extLst>
          </p:cNvPr>
          <p:cNvPicPr>
            <a:picLocks noChangeAspect="1"/>
          </p:cNvPicPr>
          <p:nvPr userDrawn="1"/>
        </p:nvPicPr>
        <p:blipFill rotWithShape="1">
          <a:blip r:embed="rId5"/>
          <a:srcRect l="47542" r="3560"/>
          <a:stretch/>
        </p:blipFill>
        <p:spPr>
          <a:xfrm>
            <a:off x="6230318" y="0"/>
            <a:ext cx="5961682" cy="6858000"/>
          </a:xfrm>
          <a:prstGeom prst="rect">
            <a:avLst/>
          </a:prstGeom>
        </p:spPr>
      </p:pic>
    </p:spTree>
    <p:extLst>
      <p:ext uri="{BB962C8B-B14F-4D97-AF65-F5344CB8AC3E}">
        <p14:creationId xmlns:p14="http://schemas.microsoft.com/office/powerpoint/2010/main" val="2450374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rgbClr val="2C582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47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tafel">
    <p:bg>
      <p:bgPr>
        <a:solidFill>
          <a:schemeClr val="accent2">
            <a:alpha val="50000"/>
          </a:schemeClr>
        </a:solidFill>
        <a:effectLst/>
      </p:bgPr>
    </p:bg>
    <p:spTree>
      <p:nvGrpSpPr>
        <p:cNvPr id="1" name=""/>
        <p:cNvGrpSpPr/>
        <p:nvPr/>
      </p:nvGrpSpPr>
      <p:grpSpPr>
        <a:xfrm>
          <a:off x="0" y="0"/>
          <a:ext cx="0" cy="0"/>
          <a:chOff x="0" y="0"/>
          <a:chExt cx="0" cy="0"/>
        </a:xfrm>
      </p:grpSpPr>
      <p:pic>
        <p:nvPicPr>
          <p:cNvPr id="3" name="Afbeelding 2" descr="Afbeelding met lijn, ontwerp, kunst&#10;&#10;Automatisch gegenereerde beschrijving">
            <a:extLst>
              <a:ext uri="{FF2B5EF4-FFF2-40B4-BE49-F238E27FC236}">
                <a16:creationId xmlns:a16="http://schemas.microsoft.com/office/drawing/2014/main" id="{4AB95EFB-AB90-CFC2-3051-4FB09AC30DBB}"/>
              </a:ext>
            </a:extLst>
          </p:cNvPr>
          <p:cNvPicPr>
            <a:picLocks noChangeAspect="1"/>
          </p:cNvPicPr>
          <p:nvPr userDrawn="1"/>
        </p:nvPicPr>
        <p:blipFill rotWithShape="1">
          <a:blip r:embed="rId2"/>
          <a:srcRect l="47542" r="3560"/>
          <a:stretch/>
        </p:blipFill>
        <p:spPr>
          <a:xfrm>
            <a:off x="6230318" y="0"/>
            <a:ext cx="5961682" cy="6858000"/>
          </a:xfrm>
          <a:prstGeom prst="rect">
            <a:avLst/>
          </a:prstGeom>
        </p:spPr>
      </p:pic>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3"/>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5766486" y="2134891"/>
            <a:ext cx="4879087" cy="4136937"/>
          </a:xfrm>
        </p:spPr>
        <p:txBody>
          <a:bodyPr/>
          <a:lstStyle>
            <a:lvl1pPr marL="457200" indent="-457200">
              <a:buFont typeface="+mj-lt"/>
              <a:buAutoNum type="arabicPeriod"/>
              <a:defRPr sz="2400" baseline="0"/>
            </a:lvl1pPr>
            <a:lvl2pPr marL="914400" indent="-457200">
              <a:buFont typeface="+mj-lt"/>
              <a:buAutoNum type="arabicPeriod"/>
              <a:defRPr sz="2000" baseline="0"/>
            </a:lvl2pPr>
            <a:lvl3pPr marL="1257300" indent="-342900">
              <a:buFont typeface="+mj-lt"/>
              <a:buAutoNum type="arabicPeriod"/>
              <a:defRPr sz="1600" baseline="0"/>
            </a:lvl3pPr>
            <a:lvl4pPr marL="1714500" indent="-342900">
              <a:buFont typeface="+mj-lt"/>
              <a:buAutoNum type="arabicPeriod"/>
              <a:defRPr sz="1600" baseline="0"/>
            </a:lvl4pPr>
            <a:lvl5pPr marL="2171700" indent="-342900">
              <a:buFont typeface="+mj-lt"/>
              <a:buAutoNum type="arabicPeriod"/>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1" y="0"/>
            <a:ext cx="5439904" cy="6858000"/>
          </a:xfrm>
        </p:spPr>
        <p:txBody>
          <a:bodyPr/>
          <a:lstStyle/>
          <a:p>
            <a:r>
              <a:rPr lang="nl-NL"/>
              <a:t>Klik op het pictogram als u een afbeelding wilt toevoegen</a:t>
            </a:r>
            <a:endParaRPr lang="nl-BE"/>
          </a:p>
        </p:txBody>
      </p:sp>
      <p:sp>
        <p:nvSpPr>
          <p:cNvPr id="5" name="Titel 5">
            <a:extLst>
              <a:ext uri="{FF2B5EF4-FFF2-40B4-BE49-F238E27FC236}">
                <a16:creationId xmlns:a16="http://schemas.microsoft.com/office/drawing/2014/main" id="{9F32AA87-17A9-AE4E-250F-C73BF15F4DA4}"/>
              </a:ext>
            </a:extLst>
          </p:cNvPr>
          <p:cNvSpPr>
            <a:spLocks noGrp="1"/>
          </p:cNvSpPr>
          <p:nvPr>
            <p:ph type="title"/>
          </p:nvPr>
        </p:nvSpPr>
        <p:spPr>
          <a:xfrm>
            <a:off x="5764898" y="1139486"/>
            <a:ext cx="5257800" cy="706930"/>
          </a:xfrm>
        </p:spPr>
        <p:txBody>
          <a:bodyPr/>
          <a:lstStyle>
            <a:lvl1pPr>
              <a:defRPr b="1" i="0" baseline="0">
                <a:solidFill>
                  <a:schemeClr val="accent1"/>
                </a:solidFill>
              </a:defRPr>
            </a:lvl1pPr>
          </a:lstStyle>
          <a:p>
            <a:r>
              <a:rPr lang="nl-NL"/>
              <a:t>Klik om stijl te bewerken</a:t>
            </a:r>
            <a:endParaRPr lang="nl-BE"/>
          </a:p>
        </p:txBody>
      </p:sp>
    </p:spTree>
    <p:extLst>
      <p:ext uri="{BB962C8B-B14F-4D97-AF65-F5344CB8AC3E}">
        <p14:creationId xmlns:p14="http://schemas.microsoft.com/office/powerpoint/2010/main" val="1848225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ichte groene achtergron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9856218"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68193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te achtergro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9856218"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637802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slide licht">
    <p:bg>
      <p:bgPr>
        <a:solidFill>
          <a:schemeClr val="accent2">
            <a:alpha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2004739"/>
            <a:ext cx="6538993" cy="3311180"/>
          </a:xfrm>
        </p:spPr>
        <p:txBody>
          <a:bodyPr anchor="t" anchorCtr="0">
            <a:normAutofit/>
          </a:bodyPr>
          <a:lstStyle>
            <a:lvl1pPr>
              <a:defRPr sz="5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pic>
        <p:nvPicPr>
          <p:cNvPr id="6" name="Afbeelding 5" descr="Afbeelding met lijn, ontwerp, kunst&#10;&#10;Automatisch gegenereerde beschrijving">
            <a:extLst>
              <a:ext uri="{FF2B5EF4-FFF2-40B4-BE49-F238E27FC236}">
                <a16:creationId xmlns:a16="http://schemas.microsoft.com/office/drawing/2014/main" id="{CB3C34DE-4921-8C67-58E6-F59678CB5B02}"/>
              </a:ext>
            </a:extLst>
          </p:cNvPr>
          <p:cNvPicPr>
            <a:picLocks noChangeAspect="1"/>
          </p:cNvPicPr>
          <p:nvPr userDrawn="1"/>
        </p:nvPicPr>
        <p:blipFill rotWithShape="1">
          <a:blip r:embed="rId3"/>
          <a:srcRect l="47542" r="3560"/>
          <a:stretch/>
        </p:blipFill>
        <p:spPr>
          <a:xfrm>
            <a:off x="6230318" y="0"/>
            <a:ext cx="5961682" cy="6858000"/>
          </a:xfrm>
          <a:prstGeom prst="rect">
            <a:avLst/>
          </a:prstGeom>
        </p:spPr>
      </p:pic>
      <p:sp>
        <p:nvSpPr>
          <p:cNvPr id="4" name="Tijdelijke aanduiding voor tekst 6">
            <a:extLst>
              <a:ext uri="{FF2B5EF4-FFF2-40B4-BE49-F238E27FC236}">
                <a16:creationId xmlns:a16="http://schemas.microsoft.com/office/drawing/2014/main" id="{81B04C4A-BCCB-3687-59A1-C78B2A63C4D4}"/>
              </a:ext>
            </a:extLst>
          </p:cNvPr>
          <p:cNvSpPr>
            <a:spLocks noGrp="1"/>
          </p:cNvSpPr>
          <p:nvPr>
            <p:ph type="body" sz="quarter" idx="10" hasCustomPrompt="1"/>
          </p:nvPr>
        </p:nvSpPr>
        <p:spPr>
          <a:xfrm>
            <a:off x="838199" y="851833"/>
            <a:ext cx="5123483" cy="949325"/>
          </a:xfrm>
        </p:spPr>
        <p:txBody>
          <a:bodyPr>
            <a:noAutofit/>
          </a:bodyPr>
          <a:lstStyle>
            <a:lvl1pPr marL="0" indent="0">
              <a:buFontTx/>
              <a:buNone/>
              <a:defRPr sz="8000" b="1" i="0" baseline="0">
                <a:solidFill>
                  <a:schemeClr val="accent1"/>
                </a:solidFill>
              </a:defRPr>
            </a:lvl1pPr>
          </a:lstStyle>
          <a:p>
            <a:pPr lvl="0"/>
            <a:r>
              <a:rPr lang="nl-NL"/>
              <a:t>01</a:t>
            </a:r>
            <a:endParaRPr lang="nl-BE"/>
          </a:p>
        </p:txBody>
      </p:sp>
    </p:spTree>
    <p:extLst>
      <p:ext uri="{BB962C8B-B14F-4D97-AF65-F5344CB8AC3E}">
        <p14:creationId xmlns:p14="http://schemas.microsoft.com/office/powerpoint/2010/main" val="3882551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slide donk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2004739"/>
            <a:ext cx="6538993" cy="3311180"/>
          </a:xfrm>
        </p:spPr>
        <p:txBody>
          <a:bodyPr anchor="t" anchorCtr="0">
            <a:normAutofit/>
          </a:bodyPr>
          <a:lstStyle>
            <a:lvl1pPr>
              <a:defRPr sz="5000" b="1" baseline="0">
                <a:solidFill>
                  <a:schemeClr val="bg1"/>
                </a:solidFill>
              </a:defRPr>
            </a:lvl1pPr>
          </a:lstStyle>
          <a:p>
            <a:r>
              <a:rPr lang="nl-NL"/>
              <a:t>Klik om stijl te bewerken</a:t>
            </a:r>
            <a:endParaRPr lang="nl-BE"/>
          </a:p>
        </p:txBody>
      </p:sp>
      <p:pic>
        <p:nvPicPr>
          <p:cNvPr id="6" name="Afbeelding 5" descr="Afbeelding met lijn, ontwerp, kunst&#10;&#10;Automatisch gegenereerde beschrijving">
            <a:extLst>
              <a:ext uri="{FF2B5EF4-FFF2-40B4-BE49-F238E27FC236}">
                <a16:creationId xmlns:a16="http://schemas.microsoft.com/office/drawing/2014/main" id="{CB3C34DE-4921-8C67-58E6-F59678CB5B02}"/>
              </a:ext>
            </a:extLst>
          </p:cNvPr>
          <p:cNvPicPr>
            <a:picLocks noChangeAspect="1"/>
          </p:cNvPicPr>
          <p:nvPr userDrawn="1"/>
        </p:nvPicPr>
        <p:blipFill rotWithShape="1">
          <a:blip r:embed="rId2"/>
          <a:srcRect l="47542" r="3560"/>
          <a:stretch/>
        </p:blipFill>
        <p:spPr>
          <a:xfrm>
            <a:off x="6230318" y="0"/>
            <a:ext cx="5961682" cy="6858000"/>
          </a:xfrm>
          <a:prstGeom prst="rect">
            <a:avLst/>
          </a:prstGeom>
        </p:spPr>
      </p:pic>
      <p:pic>
        <p:nvPicPr>
          <p:cNvPr id="5" name="Afbeelding 4">
            <a:extLst>
              <a:ext uri="{FF2B5EF4-FFF2-40B4-BE49-F238E27FC236}">
                <a16:creationId xmlns:a16="http://schemas.microsoft.com/office/drawing/2014/main" id="{CA29A155-2799-2622-F7B4-975590F7953D}"/>
              </a:ext>
            </a:extLst>
          </p:cNvPr>
          <p:cNvPicPr>
            <a:picLocks noChangeAspect="1"/>
          </p:cNvPicPr>
          <p:nvPr userDrawn="1"/>
        </p:nvPicPr>
        <p:blipFill>
          <a:blip r:embed="rId3"/>
          <a:srcRect/>
          <a:stretch/>
        </p:blipFill>
        <p:spPr>
          <a:xfrm>
            <a:off x="11403225" y="6128172"/>
            <a:ext cx="554913" cy="554913"/>
          </a:xfrm>
          <a:prstGeom prst="rect">
            <a:avLst/>
          </a:prstGeom>
        </p:spPr>
      </p:pic>
      <p:sp>
        <p:nvSpPr>
          <p:cNvPr id="7" name="Tijdelijke aanduiding voor tekst 6">
            <a:extLst>
              <a:ext uri="{FF2B5EF4-FFF2-40B4-BE49-F238E27FC236}">
                <a16:creationId xmlns:a16="http://schemas.microsoft.com/office/drawing/2014/main" id="{5019141B-F785-411F-3723-822FF12C3BA9}"/>
              </a:ext>
            </a:extLst>
          </p:cNvPr>
          <p:cNvSpPr>
            <a:spLocks noGrp="1"/>
          </p:cNvSpPr>
          <p:nvPr>
            <p:ph type="body" sz="quarter" idx="10" hasCustomPrompt="1"/>
          </p:nvPr>
        </p:nvSpPr>
        <p:spPr>
          <a:xfrm>
            <a:off x="838199" y="851833"/>
            <a:ext cx="5123483" cy="949325"/>
          </a:xfrm>
        </p:spPr>
        <p:txBody>
          <a:bodyPr>
            <a:noAutofit/>
          </a:bodyPr>
          <a:lstStyle>
            <a:lvl1pPr marL="0" indent="0">
              <a:buFontTx/>
              <a:buNone/>
              <a:defRPr sz="8000" b="1" i="0" baseline="0">
                <a:solidFill>
                  <a:schemeClr val="bg1"/>
                </a:solidFill>
              </a:defRPr>
            </a:lvl1pPr>
          </a:lstStyle>
          <a:p>
            <a:pPr lvl="0"/>
            <a:r>
              <a:rPr lang="nl-NL"/>
              <a:t>01</a:t>
            </a:r>
            <a:endParaRPr lang="nl-BE"/>
          </a:p>
        </p:txBody>
      </p:sp>
    </p:spTree>
    <p:extLst>
      <p:ext uri="{BB962C8B-B14F-4D97-AF65-F5344CB8AC3E}">
        <p14:creationId xmlns:p14="http://schemas.microsoft.com/office/powerpoint/2010/main" val="26449681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één klein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10515600" cy="706930"/>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360531"/>
            <a:ext cx="4879087"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6096000" y="1360488"/>
            <a:ext cx="5256213" cy="45593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17315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grot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700DB-6998-CB67-9570-83E48794878A}"/>
              </a:ext>
            </a:extLst>
          </p:cNvPr>
          <p:cNvSpPr>
            <a:spLocks noGrp="1"/>
          </p:cNvSpPr>
          <p:nvPr>
            <p:ph type="title"/>
          </p:nvPr>
        </p:nvSpPr>
        <p:spPr>
          <a:xfrm>
            <a:off x="838200" y="365126"/>
            <a:ext cx="3157941" cy="1246698"/>
          </a:xfrm>
        </p:spPr>
        <p:txBody>
          <a:bodyPr anchor="t" anchorCtr="0">
            <a:normAutofit/>
          </a:bodyPr>
          <a:lstStyle>
            <a:lvl1pPr>
              <a:defRPr sz="4000" b="1" baseline="0">
                <a:solidFill>
                  <a:schemeClr val="accent1"/>
                </a:solidFill>
              </a:defRPr>
            </a:lvl1pPr>
          </a:lstStyle>
          <a:p>
            <a:r>
              <a:rPr lang="nl-NL"/>
              <a:t>Klik om stijl te bewerken</a:t>
            </a:r>
            <a:endParaRPr lang="nl-BE"/>
          </a:p>
        </p:txBody>
      </p:sp>
      <p:pic>
        <p:nvPicPr>
          <p:cNvPr id="7" name="Afbeelding 6" descr="Afbeelding met kunst, tekenfilm, ontwerp, creativiteit&#10;&#10;Automatisch gegenereerde beschrijving">
            <a:extLst>
              <a:ext uri="{FF2B5EF4-FFF2-40B4-BE49-F238E27FC236}">
                <a16:creationId xmlns:a16="http://schemas.microsoft.com/office/drawing/2014/main" id="{229F72A6-ACAA-1650-3A40-F4165E8BF2DC}"/>
              </a:ext>
            </a:extLst>
          </p:cNvPr>
          <p:cNvPicPr>
            <a:picLocks noChangeAspect="1"/>
          </p:cNvPicPr>
          <p:nvPr userDrawn="1"/>
        </p:nvPicPr>
        <p:blipFill>
          <a:blip r:embed="rId2"/>
          <a:stretch>
            <a:fillRect/>
          </a:stretch>
        </p:blipFill>
        <p:spPr>
          <a:xfrm>
            <a:off x="11403225" y="6128172"/>
            <a:ext cx="554913" cy="554913"/>
          </a:xfrm>
          <a:prstGeom prst="rect">
            <a:avLst/>
          </a:prstGeom>
        </p:spPr>
      </p:pic>
      <p:sp>
        <p:nvSpPr>
          <p:cNvPr id="11" name="Tijdelijke aanduiding voor tekst 10">
            <a:extLst>
              <a:ext uri="{FF2B5EF4-FFF2-40B4-BE49-F238E27FC236}">
                <a16:creationId xmlns:a16="http://schemas.microsoft.com/office/drawing/2014/main" id="{B027165B-5EE0-BF78-A1E9-56288CC03672}"/>
              </a:ext>
            </a:extLst>
          </p:cNvPr>
          <p:cNvSpPr>
            <a:spLocks noGrp="1"/>
          </p:cNvSpPr>
          <p:nvPr>
            <p:ph type="body" sz="quarter" idx="10"/>
          </p:nvPr>
        </p:nvSpPr>
        <p:spPr>
          <a:xfrm>
            <a:off x="839788" y="1991235"/>
            <a:ext cx="3156489" cy="4136937"/>
          </a:xfrm>
        </p:spPr>
        <p:txBody>
          <a:bodyPr/>
          <a:lstStyle>
            <a:lvl1pPr>
              <a:defRPr sz="2400" baseline="0"/>
            </a:lvl1pPr>
            <a:lvl2pPr>
              <a:defRPr sz="2000" baseline="0"/>
            </a:lvl2pPr>
            <a:lvl3pPr>
              <a:defRPr sz="1600" baseline="0"/>
            </a:lvl3pPr>
            <a:lvl4pPr>
              <a:defRPr sz="1600" baseline="0"/>
            </a:lvl4pPr>
            <a:lvl5pPr>
              <a:defRPr sz="1600" baseline="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4517756" y="0"/>
            <a:ext cx="7674244" cy="68580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4262265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foto met witte tekst op">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CD85244-9E4A-2F3A-5996-5130740198C1}"/>
              </a:ext>
            </a:extLst>
          </p:cNvPr>
          <p:cNvSpPr>
            <a:spLocks noGrp="1"/>
          </p:cNvSpPr>
          <p:nvPr>
            <p:ph type="pic" sz="quarter" idx="11"/>
          </p:nvPr>
        </p:nvSpPr>
        <p:spPr>
          <a:xfrm>
            <a:off x="0" y="0"/>
            <a:ext cx="12192000" cy="6858000"/>
          </a:xfrm>
        </p:spPr>
        <p:txBody>
          <a:bodyPr/>
          <a:lstStyle/>
          <a:p>
            <a:r>
              <a:rPr lang="nl-NL"/>
              <a:t>Klik op het pictogram als u een afbeelding wilt toevoegen</a:t>
            </a:r>
            <a:endParaRPr lang="nl-BE"/>
          </a:p>
        </p:txBody>
      </p:sp>
      <p:pic>
        <p:nvPicPr>
          <p:cNvPr id="3" name="Afbeelding 2">
            <a:extLst>
              <a:ext uri="{FF2B5EF4-FFF2-40B4-BE49-F238E27FC236}">
                <a16:creationId xmlns:a16="http://schemas.microsoft.com/office/drawing/2014/main" id="{AD55F6DE-7F57-4753-C4EC-60A663187E9B}"/>
              </a:ext>
            </a:extLst>
          </p:cNvPr>
          <p:cNvPicPr>
            <a:picLocks noChangeAspect="1"/>
          </p:cNvPicPr>
          <p:nvPr userDrawn="1"/>
        </p:nvPicPr>
        <p:blipFill>
          <a:blip r:embed="rId2"/>
          <a:srcRect/>
          <a:stretch/>
        </p:blipFill>
        <p:spPr>
          <a:xfrm>
            <a:off x="11403225" y="6128172"/>
            <a:ext cx="554913" cy="554913"/>
          </a:xfrm>
          <a:prstGeom prst="rect">
            <a:avLst/>
          </a:prstGeom>
        </p:spPr>
      </p:pic>
      <p:sp>
        <p:nvSpPr>
          <p:cNvPr id="5" name="Tijdelijke aanduiding voor tekst 10">
            <a:extLst>
              <a:ext uri="{FF2B5EF4-FFF2-40B4-BE49-F238E27FC236}">
                <a16:creationId xmlns:a16="http://schemas.microsoft.com/office/drawing/2014/main" id="{FBBBDB95-EB7D-3DAE-6146-19DDA683BB55}"/>
              </a:ext>
            </a:extLst>
          </p:cNvPr>
          <p:cNvSpPr>
            <a:spLocks noGrp="1"/>
          </p:cNvSpPr>
          <p:nvPr>
            <p:ph type="body" sz="quarter" idx="12"/>
          </p:nvPr>
        </p:nvSpPr>
        <p:spPr>
          <a:xfrm>
            <a:off x="839787" y="2930471"/>
            <a:ext cx="2895305" cy="1692635"/>
          </a:xfrm>
          <a:noFill/>
        </p:spPr>
        <p:txBody>
          <a:bodyPr anchor="ctr" anchorCtr="0"/>
          <a:lstStyle>
            <a:lvl1pPr marL="0" indent="0" algn="ctr">
              <a:buFontTx/>
              <a:buNone/>
              <a:defRPr sz="2400" baseline="0">
                <a:solidFill>
                  <a:schemeClr val="bg1"/>
                </a:solidFill>
              </a:defRPr>
            </a:lvl1pPr>
            <a:lvl2pPr marL="457200" indent="0">
              <a:buFontTx/>
              <a:buNone/>
              <a:defRPr sz="2000" baseline="0"/>
            </a:lvl2pPr>
            <a:lvl3pPr marL="914400" indent="0">
              <a:buFontTx/>
              <a:buNone/>
              <a:defRPr sz="1600" baseline="0"/>
            </a:lvl3pPr>
            <a:lvl4pPr marL="1371600" indent="0">
              <a:buFontTx/>
              <a:buNone/>
              <a:defRPr sz="1600" baseline="0"/>
            </a:lvl4pPr>
            <a:lvl5pPr marL="1828800" indent="0">
              <a:buFontTx/>
              <a:buNone/>
              <a:defRPr sz="1600" baseline="0"/>
            </a:lvl5pPr>
          </a:lstStyle>
          <a:p>
            <a:pPr lvl="0"/>
            <a:r>
              <a:rPr lang="nl-NL"/>
              <a:t>Klikken om de tekststijl van het model te bewerken</a:t>
            </a:r>
          </a:p>
        </p:txBody>
      </p:sp>
    </p:spTree>
    <p:extLst>
      <p:ext uri="{BB962C8B-B14F-4D97-AF65-F5344CB8AC3E}">
        <p14:creationId xmlns:p14="http://schemas.microsoft.com/office/powerpoint/2010/main" val="231547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9E82479-20C9-7474-CCF9-55AA727F3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DFD160E-474E-5AEE-6172-F41194F69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3709064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0" r:id="rId4"/>
    <p:sldLayoutId id="2147483652" r:id="rId5"/>
    <p:sldLayoutId id="2147483654" r:id="rId6"/>
    <p:sldLayoutId id="2147483653" r:id="rId7"/>
    <p:sldLayoutId id="2147483657" r:id="rId8"/>
    <p:sldLayoutId id="2147483658" r:id="rId9"/>
    <p:sldLayoutId id="2147483660" r:id="rId10"/>
    <p:sldLayoutId id="2147483655"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529" userDrawn="1">
          <p15:clr>
            <a:srgbClr val="F26B43"/>
          </p15:clr>
        </p15:guide>
        <p15:guide id="3" pos="7151" userDrawn="1">
          <p15:clr>
            <a:srgbClr val="F26B43"/>
          </p15:clr>
        </p15:guide>
        <p15:guide id="4" orient="horz" pos="2160" userDrawn="1">
          <p15:clr>
            <a:srgbClr val="F26B43"/>
          </p15:clr>
        </p15:guide>
        <p15:guide id="5" orient="horz" pos="4088" userDrawn="1">
          <p15:clr>
            <a:srgbClr val="F26B43"/>
          </p15:clr>
        </p15:guide>
        <p15:guide id="6"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descr="Afbeelding met boom, buitenshuis, Niet-vasculaire plant, Bioom&#10;&#10;Automatisch gegenereerde beschrijving">
            <a:extLst>
              <a:ext uri="{FF2B5EF4-FFF2-40B4-BE49-F238E27FC236}">
                <a16:creationId xmlns:a16="http://schemas.microsoft.com/office/drawing/2014/main" id="{334864ED-0543-8739-1B52-B2F01E76BFA6}"/>
              </a:ext>
            </a:extLst>
          </p:cNvPr>
          <p:cNvPicPr>
            <a:picLocks noGrp="1" noChangeAspect="1"/>
          </p:cNvPicPr>
          <p:nvPr>
            <p:ph type="pic" sz="quarter" idx="4294967295"/>
          </p:nvPr>
        </p:nvPicPr>
        <p:blipFill>
          <a:blip r:embed="rId2"/>
          <a:srcRect/>
          <a:stretch>
            <a:fillRect/>
          </a:stretch>
        </p:blipFill>
        <p:spPr>
          <a:xfrm>
            <a:off x="0" y="0"/>
            <a:ext cx="12192000" cy="6858000"/>
          </a:xfrm>
        </p:spPr>
      </p:pic>
      <p:sp>
        <p:nvSpPr>
          <p:cNvPr id="9" name="Titel 8">
            <a:extLst>
              <a:ext uri="{FF2B5EF4-FFF2-40B4-BE49-F238E27FC236}">
                <a16:creationId xmlns:a16="http://schemas.microsoft.com/office/drawing/2014/main" id="{D766A815-2CCC-4149-73E5-25BB7278CCF4}"/>
              </a:ext>
            </a:extLst>
          </p:cNvPr>
          <p:cNvSpPr>
            <a:spLocks noGrp="1"/>
          </p:cNvSpPr>
          <p:nvPr>
            <p:ph type="ctrTitle"/>
          </p:nvPr>
        </p:nvSpPr>
        <p:spPr/>
        <p:txBody>
          <a:bodyPr/>
          <a:lstStyle/>
          <a:p>
            <a:r>
              <a:rPr lang="fr-BE"/>
              <a:t>Appel à projets</a:t>
            </a:r>
          </a:p>
        </p:txBody>
      </p:sp>
      <p:sp>
        <p:nvSpPr>
          <p:cNvPr id="10" name="Ondertitel 9">
            <a:extLst>
              <a:ext uri="{FF2B5EF4-FFF2-40B4-BE49-F238E27FC236}">
                <a16:creationId xmlns:a16="http://schemas.microsoft.com/office/drawing/2014/main" id="{55A0F9FB-8BA1-F5D8-6821-D3CD0D0D0CF7}"/>
              </a:ext>
            </a:extLst>
          </p:cNvPr>
          <p:cNvSpPr>
            <a:spLocks noGrp="1"/>
          </p:cNvSpPr>
          <p:nvPr>
            <p:ph type="subTitle" idx="1"/>
          </p:nvPr>
        </p:nvSpPr>
        <p:spPr/>
        <p:txBody>
          <a:bodyPr/>
          <a:lstStyle/>
          <a:p>
            <a:r>
              <a:rPr lang="fr-BE"/>
              <a:t>Projets pilotes 'Natura 2000 à l'honneur'</a:t>
            </a:r>
          </a:p>
          <a:p>
            <a:endParaRPr lang="nl-BE"/>
          </a:p>
        </p:txBody>
      </p:sp>
      <p:pic>
        <p:nvPicPr>
          <p:cNvPr id="2" name="Afbeelding 1">
            <a:extLst>
              <a:ext uri="{FF2B5EF4-FFF2-40B4-BE49-F238E27FC236}">
                <a16:creationId xmlns:a16="http://schemas.microsoft.com/office/drawing/2014/main" id="{84F7C53B-D7CE-31D1-BE33-ECA3017688F2}"/>
              </a:ext>
            </a:extLst>
          </p:cNvPr>
          <p:cNvPicPr>
            <a:picLocks noChangeAspect="1"/>
          </p:cNvPicPr>
          <p:nvPr/>
        </p:nvPicPr>
        <p:blipFill>
          <a:blip r:embed="rId3"/>
          <a:srcRect/>
          <a:stretch/>
        </p:blipFill>
        <p:spPr>
          <a:xfrm>
            <a:off x="455721" y="368300"/>
            <a:ext cx="768133" cy="1148800"/>
          </a:xfrm>
          <a:prstGeom prst="rect">
            <a:avLst/>
          </a:prstGeom>
        </p:spPr>
      </p:pic>
      <p:pic>
        <p:nvPicPr>
          <p:cNvPr id="3" name="Afbeelding 2" descr="Afbeelding met schets, symbool, kunst, Graphics&#10;&#10;Automatisch gegenereerde beschrijving">
            <a:extLst>
              <a:ext uri="{FF2B5EF4-FFF2-40B4-BE49-F238E27FC236}">
                <a16:creationId xmlns:a16="http://schemas.microsoft.com/office/drawing/2014/main" id="{7DED8862-DF7B-DE6B-CC99-EE3FD3E18E34}"/>
              </a:ext>
            </a:extLst>
          </p:cNvPr>
          <p:cNvPicPr>
            <a:picLocks noChangeAspect="1"/>
          </p:cNvPicPr>
          <p:nvPr/>
        </p:nvPicPr>
        <p:blipFill rotWithShape="1">
          <a:blip r:embed="rId4"/>
          <a:srcRect r="30556" b="34166"/>
          <a:stretch/>
        </p:blipFill>
        <p:spPr>
          <a:xfrm>
            <a:off x="8574910" y="3429000"/>
            <a:ext cx="3617089" cy="3429000"/>
          </a:xfrm>
          <a:prstGeom prst="rect">
            <a:avLst/>
          </a:prstGeom>
        </p:spPr>
      </p:pic>
    </p:spTree>
    <p:extLst>
      <p:ext uri="{BB962C8B-B14F-4D97-AF65-F5344CB8AC3E}">
        <p14:creationId xmlns:p14="http://schemas.microsoft.com/office/powerpoint/2010/main" val="387850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8BC9C-078B-28A7-B55D-953572078F9D}"/>
              </a:ext>
            </a:extLst>
          </p:cNvPr>
          <p:cNvSpPr>
            <a:spLocks noGrp="1"/>
          </p:cNvSpPr>
          <p:nvPr>
            <p:ph type="title"/>
          </p:nvPr>
        </p:nvSpPr>
        <p:spPr/>
        <p:txBody>
          <a:bodyPr/>
          <a:lstStyle/>
          <a:p>
            <a:r>
              <a:rPr lang="fr-BE"/>
              <a:t>Natura 2000 en Belgique</a:t>
            </a:r>
          </a:p>
        </p:txBody>
      </p:sp>
      <p:sp>
        <p:nvSpPr>
          <p:cNvPr id="3" name="Tijdelijke aanduiding voor tekst 2">
            <a:extLst>
              <a:ext uri="{FF2B5EF4-FFF2-40B4-BE49-F238E27FC236}">
                <a16:creationId xmlns:a16="http://schemas.microsoft.com/office/drawing/2014/main" id="{38F70572-29AE-179C-967C-2383E036B86C}"/>
              </a:ext>
            </a:extLst>
          </p:cNvPr>
          <p:cNvSpPr>
            <a:spLocks noGrp="1"/>
          </p:cNvSpPr>
          <p:nvPr>
            <p:ph type="body" sz="quarter" idx="10"/>
          </p:nvPr>
        </p:nvSpPr>
        <p:spPr/>
        <p:txBody>
          <a:bodyPr/>
          <a:lstStyle/>
          <a:p>
            <a:r>
              <a:rPr lang="fr-BE"/>
              <a:t>Superficie : 521 000 ha (=12,7%)</a:t>
            </a:r>
          </a:p>
          <a:p>
            <a:pPr marL="0" indent="0">
              <a:buNone/>
            </a:pPr>
            <a:endParaRPr lang="fr-BE"/>
          </a:p>
          <a:p>
            <a:r>
              <a:rPr lang="fr-BE"/>
              <a:t>309 sites Natura 2000 en Belgique</a:t>
            </a:r>
          </a:p>
          <a:p>
            <a:pPr marL="0" indent="0">
              <a:buNone/>
            </a:pPr>
            <a:endParaRPr lang="fr-BE"/>
          </a:p>
          <a:p>
            <a:pPr lvl="1"/>
            <a:r>
              <a:rPr lang="fr-BE"/>
              <a:t>240 en Wallonie (220 000 ha = 13,1%)</a:t>
            </a:r>
          </a:p>
          <a:p>
            <a:pPr lvl="1"/>
            <a:r>
              <a:rPr lang="fr-BE"/>
              <a:t>62 en Flandres(166 000 ha = 12,2%)</a:t>
            </a:r>
          </a:p>
          <a:p>
            <a:pPr lvl="1"/>
            <a:r>
              <a:rPr lang="fr-BE"/>
              <a:t>3 à Bruxelles(2321 ha = 14,4%) </a:t>
            </a:r>
          </a:p>
          <a:p>
            <a:pPr lvl="1"/>
            <a:r>
              <a:rPr lang="fr-BE"/>
              <a:t>4 dans la partie belge de la mer du Nord (127 798 ha = 37%)</a:t>
            </a:r>
          </a:p>
        </p:txBody>
      </p:sp>
      <p:pic>
        <p:nvPicPr>
          <p:cNvPr id="6" name="Tijdelijke aanduiding voor afbeelding 5" descr="Afbeelding met bloem, plant, Gewone margriet, kamille&#10;&#10;Automatisch gegenereerde beschrijving">
            <a:extLst>
              <a:ext uri="{FF2B5EF4-FFF2-40B4-BE49-F238E27FC236}">
                <a16:creationId xmlns:a16="http://schemas.microsoft.com/office/drawing/2014/main" id="{B4B453EF-4765-F26A-08EA-D2E4A8C9AA4E}"/>
              </a:ext>
            </a:extLst>
          </p:cNvPr>
          <p:cNvPicPr>
            <a:picLocks noGrp="1" noChangeAspect="1"/>
          </p:cNvPicPr>
          <p:nvPr>
            <p:ph type="pic" sz="quarter" idx="11"/>
          </p:nvPr>
        </p:nvPicPr>
        <p:blipFill>
          <a:blip r:embed="rId2"/>
          <a:srcRect l="17482" r="17482"/>
          <a:stretch>
            <a:fillRect/>
          </a:stretch>
        </p:blipFill>
        <p:spPr>
          <a:xfrm rot="5400000">
            <a:off x="6443663" y="1011238"/>
            <a:ext cx="4559300" cy="5257800"/>
          </a:xfrm>
        </p:spPr>
      </p:pic>
    </p:spTree>
    <p:extLst>
      <p:ext uri="{BB962C8B-B14F-4D97-AF65-F5344CB8AC3E}">
        <p14:creationId xmlns:p14="http://schemas.microsoft.com/office/powerpoint/2010/main" val="70408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DFC1E98-444E-DE0A-F762-059278DD9D70}"/>
              </a:ext>
            </a:extLst>
          </p:cNvPr>
          <p:cNvPicPr>
            <a:picLocks noChangeAspect="1"/>
          </p:cNvPicPr>
          <p:nvPr/>
        </p:nvPicPr>
        <p:blipFill>
          <a:blip r:embed="rId2"/>
          <a:stretch>
            <a:fillRect/>
          </a:stretch>
        </p:blipFill>
        <p:spPr>
          <a:xfrm>
            <a:off x="1365071" y="68263"/>
            <a:ext cx="8672871" cy="6721475"/>
          </a:xfrm>
          <a:prstGeom prst="rect">
            <a:avLst/>
          </a:prstGeom>
          <a:noFill/>
        </p:spPr>
      </p:pic>
    </p:spTree>
    <p:extLst>
      <p:ext uri="{BB962C8B-B14F-4D97-AF65-F5344CB8AC3E}">
        <p14:creationId xmlns:p14="http://schemas.microsoft.com/office/powerpoint/2010/main" val="92962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fr-BE"/>
              <a:t>Appel à projets</a:t>
            </a:r>
            <a:br>
              <a:rPr lang="nl-BE"/>
            </a:br>
            <a:endParaRPr lang="nl-BE"/>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04</a:t>
            </a:r>
          </a:p>
        </p:txBody>
      </p:sp>
    </p:spTree>
    <p:extLst>
      <p:ext uri="{BB962C8B-B14F-4D97-AF65-F5344CB8AC3E}">
        <p14:creationId xmlns:p14="http://schemas.microsoft.com/office/powerpoint/2010/main" val="163237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AB09A31-DDCC-F64F-8BB0-AEDACEA73FE2}"/>
              </a:ext>
            </a:extLst>
          </p:cNvPr>
          <p:cNvSpPr>
            <a:spLocks noGrp="1"/>
          </p:cNvSpPr>
          <p:nvPr>
            <p:ph type="body" sz="quarter" idx="10"/>
          </p:nvPr>
        </p:nvSpPr>
        <p:spPr>
          <a:xfrm>
            <a:off x="5766486" y="1333851"/>
            <a:ext cx="5525096" cy="4937978"/>
          </a:xfrm>
        </p:spPr>
        <p:txBody>
          <a:bodyPr/>
          <a:lstStyle/>
          <a:p>
            <a:r>
              <a:rPr lang="nl-BE" err="1"/>
              <a:t>Projets</a:t>
            </a:r>
            <a:r>
              <a:rPr lang="nl-BE"/>
              <a:t> pilotes</a:t>
            </a:r>
          </a:p>
          <a:p>
            <a:r>
              <a:rPr lang="fr-BE"/>
              <a:t>Promouvoir Natura 2000 auprès d’un large public</a:t>
            </a:r>
          </a:p>
          <a:p>
            <a:r>
              <a:rPr lang="fr-BE"/>
              <a:t>Max. €15 000 par projet approuvé</a:t>
            </a:r>
          </a:p>
          <a:p>
            <a:endParaRPr lang="nl-BE"/>
          </a:p>
        </p:txBody>
      </p:sp>
      <p:pic>
        <p:nvPicPr>
          <p:cNvPr id="6" name="Tijdelijke aanduiding voor afbeelding 5" descr="Afbeelding met buitenshuis, vlinder, geleedpotige, plant&#10;&#10;Automatisch gegenereerde beschrijving">
            <a:extLst>
              <a:ext uri="{FF2B5EF4-FFF2-40B4-BE49-F238E27FC236}">
                <a16:creationId xmlns:a16="http://schemas.microsoft.com/office/drawing/2014/main" id="{3250AEF4-5996-92DD-4B84-FAA2C374217C}"/>
              </a:ext>
            </a:extLst>
          </p:cNvPr>
          <p:cNvPicPr>
            <a:picLocks noGrp="1" noChangeAspect="1"/>
          </p:cNvPicPr>
          <p:nvPr>
            <p:ph type="pic" sz="quarter" idx="11"/>
          </p:nvPr>
        </p:nvPicPr>
        <p:blipFill>
          <a:blip r:embed="rId2"/>
          <a:srcRect l="8761" r="8761"/>
          <a:stretch>
            <a:fillRect/>
          </a:stretch>
        </p:blipFill>
        <p:spPr/>
      </p:pic>
      <p:sp>
        <p:nvSpPr>
          <p:cNvPr id="4" name="Titel 3">
            <a:extLst>
              <a:ext uri="{FF2B5EF4-FFF2-40B4-BE49-F238E27FC236}">
                <a16:creationId xmlns:a16="http://schemas.microsoft.com/office/drawing/2014/main" id="{E6E29E27-2849-1F82-A10C-C37B3DB2AFD1}"/>
              </a:ext>
            </a:extLst>
          </p:cNvPr>
          <p:cNvSpPr>
            <a:spLocks noGrp="1"/>
          </p:cNvSpPr>
          <p:nvPr>
            <p:ph type="title"/>
          </p:nvPr>
        </p:nvSpPr>
        <p:spPr>
          <a:xfrm>
            <a:off x="5766486" y="468366"/>
            <a:ext cx="5257800" cy="706930"/>
          </a:xfrm>
        </p:spPr>
        <p:txBody>
          <a:bodyPr/>
          <a:lstStyle/>
          <a:p>
            <a:r>
              <a:rPr lang="nl-BE"/>
              <a:t>Appel à </a:t>
            </a:r>
            <a:r>
              <a:rPr lang="fr-BE"/>
              <a:t>projets</a:t>
            </a:r>
          </a:p>
        </p:txBody>
      </p:sp>
    </p:spTree>
    <p:extLst>
      <p:ext uri="{BB962C8B-B14F-4D97-AF65-F5344CB8AC3E}">
        <p14:creationId xmlns:p14="http://schemas.microsoft.com/office/powerpoint/2010/main" val="425381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BE634-E8C7-AAFF-49F5-09973B64ECA3}"/>
              </a:ext>
            </a:extLst>
          </p:cNvPr>
          <p:cNvSpPr>
            <a:spLocks noGrp="1"/>
          </p:cNvSpPr>
          <p:nvPr>
            <p:ph type="title"/>
          </p:nvPr>
        </p:nvSpPr>
        <p:spPr>
          <a:xfrm>
            <a:off x="244312" y="305191"/>
            <a:ext cx="3157941" cy="1246698"/>
          </a:xfrm>
        </p:spPr>
        <p:txBody>
          <a:bodyPr anchor="t">
            <a:normAutofit/>
          </a:bodyPr>
          <a:lstStyle/>
          <a:p>
            <a:r>
              <a:rPr lang="fr-BE" sz="3200"/>
              <a:t>Appels à projets</a:t>
            </a:r>
            <a:endParaRPr lang="nl-NL" sz="3200"/>
          </a:p>
        </p:txBody>
      </p:sp>
      <p:sp>
        <p:nvSpPr>
          <p:cNvPr id="3" name="Tijdelijke aanduiding voor tekst 2">
            <a:extLst>
              <a:ext uri="{FF2B5EF4-FFF2-40B4-BE49-F238E27FC236}">
                <a16:creationId xmlns:a16="http://schemas.microsoft.com/office/drawing/2014/main" id="{0D59B8D4-4E1B-5E60-BE64-BEE91B4D7238}"/>
              </a:ext>
            </a:extLst>
          </p:cNvPr>
          <p:cNvSpPr>
            <a:spLocks noGrp="1"/>
          </p:cNvSpPr>
          <p:nvPr>
            <p:ph type="body" sz="quarter" idx="10"/>
          </p:nvPr>
        </p:nvSpPr>
        <p:spPr>
          <a:xfrm>
            <a:off x="244312" y="928540"/>
            <a:ext cx="4176859" cy="4692369"/>
          </a:xfrm>
        </p:spPr>
        <p:txBody>
          <a:bodyPr>
            <a:normAutofit/>
          </a:bodyPr>
          <a:lstStyle/>
          <a:p>
            <a:pPr marL="0" indent="0" rtl="0" fontAlgn="base">
              <a:buNone/>
            </a:pPr>
            <a:r>
              <a:rPr lang="fr-BE" sz="1600"/>
              <a:t> </a:t>
            </a:r>
          </a:p>
          <a:p>
            <a:pPr rtl="0" fontAlgn="base">
              <a:buFont typeface="Arial" panose="020B0604020202020204" pitchFamily="34" charset="0"/>
              <a:buChar char="•"/>
            </a:pPr>
            <a:r>
              <a:rPr lang="fr-BE" sz="1600"/>
              <a:t>Projets axés sur l'éducation, la communication ou l'engagement social dans le cadre de Natura 2000 </a:t>
            </a:r>
          </a:p>
          <a:p>
            <a:pPr rtl="0" fontAlgn="base">
              <a:buFont typeface="Arial" panose="020B0604020202020204" pitchFamily="34" charset="0"/>
              <a:buChar char="•"/>
            </a:pPr>
            <a:r>
              <a:rPr lang="fr-BE" sz="1600"/>
              <a:t>Projets impliquant activement les parties prenantes, visant à promouvoir la collaboration entre organisations et/ou régions dans le cadre de Natura 2000 </a:t>
            </a:r>
          </a:p>
          <a:p>
            <a:pPr rtl="0" fontAlgn="base">
              <a:buFont typeface="Arial" panose="020B0604020202020204" pitchFamily="34" charset="0"/>
              <a:buChar char="•"/>
            </a:pPr>
            <a:r>
              <a:rPr lang="fr-BE" sz="1600"/>
              <a:t>Projets offrant des produits ou services centrés sur Natura 2000 </a:t>
            </a:r>
          </a:p>
          <a:p>
            <a:pPr rtl="0" fontAlgn="base">
              <a:buFont typeface="Arial" panose="020B0604020202020204" pitchFamily="34" charset="0"/>
              <a:buChar char="•"/>
            </a:pPr>
            <a:r>
              <a:rPr lang="fr-BE" sz="1600"/>
              <a:t>Projets contribuant au développement d'un outil ou produit innovant au service de la marque Natura 2000</a:t>
            </a:r>
            <a:endParaRPr lang="fr-BE" sz="1600" u="sng">
              <a:solidFill>
                <a:srgbClr val="0070C0"/>
              </a:solidFill>
            </a:endParaRPr>
          </a:p>
          <a:p>
            <a:pPr rtl="0" fontAlgn="base">
              <a:buFont typeface="Arial" panose="020B0604020202020204" pitchFamily="34" charset="0"/>
              <a:buChar char="•"/>
            </a:pPr>
            <a:endParaRPr lang="fr-BE" sz="1400" u="sng">
              <a:solidFill>
                <a:srgbClr val="0070C0"/>
              </a:solidFill>
            </a:endParaRPr>
          </a:p>
          <a:p>
            <a:pPr marL="0" indent="0" rtl="0" fontAlgn="base">
              <a:buNone/>
            </a:pPr>
            <a:endParaRPr lang="fr-BE" sz="1400" u="sng">
              <a:solidFill>
                <a:srgbClr val="0070C0"/>
              </a:solidFill>
            </a:endParaRPr>
          </a:p>
          <a:p>
            <a:pPr rtl="0" fontAlgn="base">
              <a:buFont typeface="Arial" panose="020B0604020202020204" pitchFamily="34" charset="0"/>
              <a:buChar char="•"/>
            </a:pPr>
            <a:endParaRPr lang="nl-NL" sz="1400" b="0" i="0" u="sng">
              <a:solidFill>
                <a:srgbClr val="0070C0"/>
              </a:solidFill>
              <a:effectLst/>
              <a:highlight>
                <a:srgbClr val="FFFFFF"/>
              </a:highlight>
            </a:endParaRPr>
          </a:p>
          <a:p>
            <a:pPr marL="0" indent="0">
              <a:buNone/>
            </a:pPr>
            <a:endParaRPr lang="nl-BE" sz="1500"/>
          </a:p>
        </p:txBody>
      </p:sp>
      <p:pic>
        <p:nvPicPr>
          <p:cNvPr id="6" name="Tijdelijke aanduiding voor afbeelding 5" descr="Afbeelding met plant, bloem, buitenshuis, gras&#10;&#10;Automatisch gegenereerde beschrijving">
            <a:extLst>
              <a:ext uri="{FF2B5EF4-FFF2-40B4-BE49-F238E27FC236}">
                <a16:creationId xmlns:a16="http://schemas.microsoft.com/office/drawing/2014/main" id="{3A4EDF88-85D5-76AA-C176-DF8AC0F3FCE8}"/>
              </a:ext>
            </a:extLst>
          </p:cNvPr>
          <p:cNvPicPr>
            <a:picLocks noGrp="1" noChangeAspect="1"/>
          </p:cNvPicPr>
          <p:nvPr>
            <p:ph type="pic" sz="quarter" idx="11"/>
          </p:nvPr>
        </p:nvPicPr>
        <p:blipFill rotWithShape="1">
          <a:blip r:embed="rId2"/>
          <a:srcRect t="16488" r="1" b="16489"/>
          <a:stretch/>
        </p:blipFill>
        <p:spPr>
          <a:xfrm>
            <a:off x="4517756" y="10"/>
            <a:ext cx="7674244" cy="6857990"/>
          </a:xfrm>
          <a:noFill/>
        </p:spPr>
      </p:pic>
    </p:spTree>
    <p:extLst>
      <p:ext uri="{BB962C8B-B14F-4D97-AF65-F5344CB8AC3E}">
        <p14:creationId xmlns:p14="http://schemas.microsoft.com/office/powerpoint/2010/main" val="9221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BE634-E8C7-AAFF-49F5-09973B64ECA3}"/>
              </a:ext>
            </a:extLst>
          </p:cNvPr>
          <p:cNvSpPr>
            <a:spLocks noGrp="1"/>
          </p:cNvSpPr>
          <p:nvPr>
            <p:ph type="title"/>
          </p:nvPr>
        </p:nvSpPr>
        <p:spPr>
          <a:xfrm>
            <a:off x="253738" y="305191"/>
            <a:ext cx="3157941" cy="1246698"/>
          </a:xfrm>
        </p:spPr>
        <p:txBody>
          <a:bodyPr anchor="t">
            <a:normAutofit/>
          </a:bodyPr>
          <a:lstStyle/>
          <a:p>
            <a:r>
              <a:rPr lang="fr-BE" sz="3200"/>
              <a:t>Activités exclues</a:t>
            </a:r>
            <a:endParaRPr lang="nl-NL" sz="3200"/>
          </a:p>
        </p:txBody>
      </p:sp>
      <p:sp>
        <p:nvSpPr>
          <p:cNvPr id="3" name="Tijdelijke aanduiding voor tekst 2">
            <a:extLst>
              <a:ext uri="{FF2B5EF4-FFF2-40B4-BE49-F238E27FC236}">
                <a16:creationId xmlns:a16="http://schemas.microsoft.com/office/drawing/2014/main" id="{0D59B8D4-4E1B-5E60-BE64-BEE91B4D7238}"/>
              </a:ext>
            </a:extLst>
          </p:cNvPr>
          <p:cNvSpPr>
            <a:spLocks noGrp="1"/>
          </p:cNvSpPr>
          <p:nvPr>
            <p:ph type="body" sz="quarter" idx="10"/>
          </p:nvPr>
        </p:nvSpPr>
        <p:spPr>
          <a:xfrm>
            <a:off x="160256" y="1237091"/>
            <a:ext cx="4062952" cy="4692369"/>
          </a:xfrm>
        </p:spPr>
        <p:txBody>
          <a:bodyPr>
            <a:normAutofit/>
          </a:bodyPr>
          <a:lstStyle/>
          <a:p>
            <a:pPr rtl="0" fontAlgn="base">
              <a:buFont typeface="Arial" panose="020B0604020202020204" pitchFamily="34" charset="0"/>
              <a:buChar char="•"/>
            </a:pPr>
            <a:r>
              <a:rPr lang="fr-BE" sz="1600"/>
              <a:t>Recherche fondamentale (scientifique) </a:t>
            </a:r>
          </a:p>
          <a:p>
            <a:pPr rtl="0" fontAlgn="base">
              <a:buFont typeface="Arial" panose="020B0604020202020204" pitchFamily="34" charset="0"/>
              <a:buChar char="•"/>
            </a:pPr>
            <a:r>
              <a:rPr lang="fr-BE" sz="1600"/>
              <a:t>Acquisitions foncières </a:t>
            </a:r>
          </a:p>
          <a:p>
            <a:pPr rtl="0" fontAlgn="base">
              <a:buFont typeface="Arial" panose="020B0604020202020204" pitchFamily="34" charset="0"/>
              <a:buChar char="•"/>
            </a:pPr>
            <a:r>
              <a:rPr lang="fr-BE" sz="1600"/>
              <a:t>Projets de restauration (par exemple, creusement de mares, (re)boisement, plantations de petits éléments de paysage, etc.) </a:t>
            </a:r>
          </a:p>
          <a:p>
            <a:pPr rtl="0" fontAlgn="base">
              <a:buFont typeface="Arial" panose="020B0604020202020204" pitchFamily="34" charset="0"/>
              <a:buChar char="•"/>
            </a:pPr>
            <a:r>
              <a:rPr lang="fr-BE" sz="1600"/>
              <a:t>Mesures compensatoires dans le cadre de la législation sur la nature </a:t>
            </a:r>
          </a:p>
          <a:p>
            <a:pPr rtl="0" fontAlgn="base">
              <a:buFont typeface="Arial" panose="020B0604020202020204" pitchFamily="34" charset="0"/>
              <a:buChar char="•"/>
            </a:pPr>
            <a:r>
              <a:rPr lang="fr-BE" sz="1600"/>
              <a:t>Activités déjà prévues par le projet LIFE </a:t>
            </a:r>
            <a:r>
              <a:rPr lang="fr-BE" sz="1600" err="1"/>
              <a:t>Belgium</a:t>
            </a:r>
            <a:r>
              <a:rPr lang="fr-BE" sz="1600"/>
              <a:t> for </a:t>
            </a:r>
            <a:r>
              <a:rPr lang="fr-BE" sz="1600" err="1"/>
              <a:t>Biodiversity</a:t>
            </a:r>
            <a:r>
              <a:rPr lang="fr-BE" sz="1600"/>
              <a:t>. Les actions existantes de LIFE </a:t>
            </a:r>
            <a:r>
              <a:rPr lang="fr-BE" sz="1600" err="1"/>
              <a:t>Belgium</a:t>
            </a:r>
            <a:r>
              <a:rPr lang="fr-BE" sz="1600"/>
              <a:t> for </a:t>
            </a:r>
            <a:r>
              <a:rPr lang="fr-BE" sz="1600" err="1"/>
              <a:t>Biodiversity</a:t>
            </a:r>
            <a:r>
              <a:rPr lang="fr-BE" sz="1600"/>
              <a:t> peuvent être consultées sur </a:t>
            </a:r>
            <a:r>
              <a:rPr lang="fr-BE" sz="1600" u="sng">
                <a:solidFill>
                  <a:srgbClr val="0070C0"/>
                </a:solidFill>
              </a:rPr>
              <a:t>www.lifeb4b.be</a:t>
            </a:r>
            <a:endParaRPr lang="nl-NL" sz="1600" b="0" i="0" u="sng">
              <a:solidFill>
                <a:srgbClr val="0070C0"/>
              </a:solidFill>
              <a:effectLst/>
              <a:highlight>
                <a:srgbClr val="FFFFFF"/>
              </a:highlight>
            </a:endParaRPr>
          </a:p>
          <a:p>
            <a:pPr marL="0" indent="0">
              <a:buNone/>
            </a:pPr>
            <a:endParaRPr lang="nl-BE" sz="1500"/>
          </a:p>
        </p:txBody>
      </p:sp>
      <p:pic>
        <p:nvPicPr>
          <p:cNvPr id="9" name="Afbeelding 8" descr="Afbeelding met schimmel, Eetbare paddenstoel, paddenstoel, Medicinale paddenstoel&#10;&#10;Automatisch gegenereerde beschrijving">
            <a:extLst>
              <a:ext uri="{FF2B5EF4-FFF2-40B4-BE49-F238E27FC236}">
                <a16:creationId xmlns:a16="http://schemas.microsoft.com/office/drawing/2014/main" id="{35F0B825-5F6B-ED8D-D484-A40E5374D7B0}"/>
              </a:ext>
            </a:extLst>
          </p:cNvPr>
          <p:cNvPicPr>
            <a:picLocks noChangeAspect="1"/>
          </p:cNvPicPr>
          <p:nvPr/>
        </p:nvPicPr>
        <p:blipFill>
          <a:blip r:embed="rId2"/>
          <a:stretch>
            <a:fillRect/>
          </a:stretch>
        </p:blipFill>
        <p:spPr>
          <a:xfrm>
            <a:off x="7273416" y="748404"/>
            <a:ext cx="3446912" cy="4597078"/>
          </a:xfrm>
          <a:prstGeom prst="rect">
            <a:avLst/>
          </a:prstGeom>
        </p:spPr>
      </p:pic>
    </p:spTree>
    <p:extLst>
      <p:ext uri="{BB962C8B-B14F-4D97-AF65-F5344CB8AC3E}">
        <p14:creationId xmlns:p14="http://schemas.microsoft.com/office/powerpoint/2010/main" val="83799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fr-BE"/>
              <a:t>Critères d’éligibilité</a:t>
            </a:r>
            <a:endParaRPr lang="nl-BE"/>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05</a:t>
            </a:r>
          </a:p>
        </p:txBody>
      </p:sp>
    </p:spTree>
    <p:extLst>
      <p:ext uri="{BB962C8B-B14F-4D97-AF65-F5344CB8AC3E}">
        <p14:creationId xmlns:p14="http://schemas.microsoft.com/office/powerpoint/2010/main" val="162920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B5CAEB-A26A-0F3B-F81E-6A136F0B6B4C}"/>
              </a:ext>
            </a:extLst>
          </p:cNvPr>
          <p:cNvSpPr>
            <a:spLocks noGrp="1"/>
          </p:cNvSpPr>
          <p:nvPr>
            <p:ph type="body" sz="quarter" idx="10"/>
          </p:nvPr>
        </p:nvSpPr>
        <p:spPr>
          <a:xfrm>
            <a:off x="5766486" y="1451295"/>
            <a:ext cx="5517399" cy="4820533"/>
          </a:xfrm>
        </p:spPr>
        <p:txBody>
          <a:bodyPr>
            <a:normAutofit fontScale="92500" lnSpcReduction="10000"/>
          </a:bodyPr>
          <a:lstStyle/>
          <a:p>
            <a:r>
              <a:rPr lang="fr-BE"/>
              <a:t>Le projet est soumis par une personne physique et/ou une personne morale de droit privé ou de droit public qui n'appartient pas au gouvernement flamand, au gouvernement wallon, au gouvernement bruxellois ou au gouvernement fédéral ;</a:t>
            </a:r>
          </a:p>
          <a:p>
            <a:endParaRPr lang="fr-BE"/>
          </a:p>
          <a:p>
            <a:r>
              <a:rPr lang="fr-BE"/>
              <a:t>Le demandeur est résident de Belgique ou a son siège social en Belgique ;</a:t>
            </a:r>
            <a:endParaRPr lang="nl-NL"/>
          </a:p>
          <a:p>
            <a:endParaRPr lang="nl-NL"/>
          </a:p>
          <a:p>
            <a:r>
              <a:rPr lang="fr-BE"/>
              <a:t>Le projet est réalisé sur le territoire de la Flandre, de la Wallonie, de Bruxelles ou dans la partie belge de la mer du Nord.</a:t>
            </a:r>
            <a:endParaRPr lang="nl-BE"/>
          </a:p>
        </p:txBody>
      </p:sp>
      <p:pic>
        <p:nvPicPr>
          <p:cNvPr id="6" name="Tijdelijke aanduiding voor afbeelding 5" descr="Afbeelding met buitenshuis, gras, plant, boom&#10;&#10;Automatisch gegenereerde beschrijving">
            <a:extLst>
              <a:ext uri="{FF2B5EF4-FFF2-40B4-BE49-F238E27FC236}">
                <a16:creationId xmlns:a16="http://schemas.microsoft.com/office/drawing/2014/main" id="{801AE83E-2362-5047-9D56-8C83DA794AFF}"/>
              </a:ext>
            </a:extLst>
          </p:cNvPr>
          <p:cNvPicPr>
            <a:picLocks noGrp="1" noChangeAspect="1"/>
          </p:cNvPicPr>
          <p:nvPr>
            <p:ph type="pic" sz="quarter" idx="11"/>
          </p:nvPr>
        </p:nvPicPr>
        <p:blipFill>
          <a:blip r:embed="rId2"/>
          <a:srcRect l="2674" r="2674"/>
          <a:stretch>
            <a:fillRect/>
          </a:stretch>
        </p:blipFill>
        <p:spPr>
          <a:xfrm rot="5400000">
            <a:off x="-708025" y="708025"/>
            <a:ext cx="6858000" cy="5440363"/>
          </a:xfrm>
        </p:spPr>
      </p:pic>
      <p:sp>
        <p:nvSpPr>
          <p:cNvPr id="4" name="Titel 3">
            <a:extLst>
              <a:ext uri="{FF2B5EF4-FFF2-40B4-BE49-F238E27FC236}">
                <a16:creationId xmlns:a16="http://schemas.microsoft.com/office/drawing/2014/main" id="{30905B2B-F2EB-17B2-8CC5-B58F68AF6813}"/>
              </a:ext>
            </a:extLst>
          </p:cNvPr>
          <p:cNvSpPr>
            <a:spLocks noGrp="1"/>
          </p:cNvSpPr>
          <p:nvPr>
            <p:ph type="title"/>
          </p:nvPr>
        </p:nvSpPr>
        <p:spPr>
          <a:xfrm>
            <a:off x="5697786" y="527089"/>
            <a:ext cx="5257800" cy="706930"/>
          </a:xfrm>
        </p:spPr>
        <p:txBody>
          <a:bodyPr/>
          <a:lstStyle/>
          <a:p>
            <a:r>
              <a:rPr lang="fr-BE"/>
              <a:t>Critères d’éligibilité</a:t>
            </a:r>
          </a:p>
        </p:txBody>
      </p:sp>
    </p:spTree>
    <p:extLst>
      <p:ext uri="{BB962C8B-B14F-4D97-AF65-F5344CB8AC3E}">
        <p14:creationId xmlns:p14="http://schemas.microsoft.com/office/powerpoint/2010/main" val="330404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46125-669C-8493-F67A-CF6A3F6B02C0}"/>
              </a:ext>
            </a:extLst>
          </p:cNvPr>
          <p:cNvSpPr>
            <a:spLocks noGrp="1"/>
          </p:cNvSpPr>
          <p:nvPr>
            <p:ph type="title"/>
          </p:nvPr>
        </p:nvSpPr>
        <p:spPr/>
        <p:txBody>
          <a:bodyPr/>
          <a:lstStyle/>
          <a:p>
            <a:r>
              <a:rPr lang="fr-BE"/>
              <a:t>Incompatibilités</a:t>
            </a:r>
            <a:endParaRPr lang="nl-BE"/>
          </a:p>
        </p:txBody>
      </p:sp>
      <p:sp>
        <p:nvSpPr>
          <p:cNvPr id="3" name="Tijdelijke aanduiding voor tekst 2">
            <a:extLst>
              <a:ext uri="{FF2B5EF4-FFF2-40B4-BE49-F238E27FC236}">
                <a16:creationId xmlns:a16="http://schemas.microsoft.com/office/drawing/2014/main" id="{E50E1472-5507-D2C1-6FD7-9E3996D98B69}"/>
              </a:ext>
            </a:extLst>
          </p:cNvPr>
          <p:cNvSpPr>
            <a:spLocks noGrp="1"/>
          </p:cNvSpPr>
          <p:nvPr>
            <p:ph type="body" sz="quarter" idx="10"/>
          </p:nvPr>
        </p:nvSpPr>
        <p:spPr/>
        <p:txBody>
          <a:bodyPr>
            <a:normAutofit/>
          </a:bodyPr>
          <a:lstStyle/>
          <a:p>
            <a:r>
              <a:rPr lang="fr-BE"/>
              <a:t>Les partenaires du projet, les entreprises liées et leurs structures du LIFE </a:t>
            </a:r>
            <a:r>
              <a:rPr lang="fr-BE" err="1"/>
              <a:t>Belgium</a:t>
            </a:r>
            <a:r>
              <a:rPr lang="fr-BE"/>
              <a:t> for </a:t>
            </a:r>
            <a:r>
              <a:rPr lang="fr-BE" err="1"/>
              <a:t>Biodiversity</a:t>
            </a:r>
            <a:r>
              <a:rPr lang="fr-BE"/>
              <a:t> ne sont pas éligibles à une subvention ;</a:t>
            </a:r>
          </a:p>
          <a:p>
            <a:r>
              <a:rPr lang="fr-BE"/>
              <a:t>La cumulation avec d'autres fonds de l'UE n'est pas autorisée ; </a:t>
            </a:r>
          </a:p>
          <a:p>
            <a:r>
              <a:rPr lang="fr-BE"/>
              <a:t>Le projet ne peut pas avoir pour objet la réalisation d'activités qui doivent être exécutées en vertu d'une obligation légale ou d'une décision judiciaire ; </a:t>
            </a:r>
          </a:p>
          <a:p>
            <a:r>
              <a:rPr lang="fr-BE"/>
              <a:t>Le projet ne doit pas être en contradiction avec la législation existante.</a:t>
            </a:r>
          </a:p>
        </p:txBody>
      </p:sp>
    </p:spTree>
    <p:extLst>
      <p:ext uri="{BB962C8B-B14F-4D97-AF65-F5344CB8AC3E}">
        <p14:creationId xmlns:p14="http://schemas.microsoft.com/office/powerpoint/2010/main" val="210690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fr-BE"/>
              <a:t>Procédure</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06</a:t>
            </a:r>
          </a:p>
        </p:txBody>
      </p:sp>
    </p:spTree>
    <p:extLst>
      <p:ext uri="{BB962C8B-B14F-4D97-AF65-F5344CB8AC3E}">
        <p14:creationId xmlns:p14="http://schemas.microsoft.com/office/powerpoint/2010/main" val="267429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E0223AE6-2227-12E8-1DDB-0928C5E20BC9}"/>
              </a:ext>
            </a:extLst>
          </p:cNvPr>
          <p:cNvSpPr>
            <a:spLocks noGrp="1"/>
          </p:cNvSpPr>
          <p:nvPr>
            <p:ph type="body" sz="quarter" idx="10"/>
          </p:nvPr>
        </p:nvSpPr>
        <p:spPr/>
        <p:txBody>
          <a:bodyPr/>
          <a:lstStyle/>
          <a:p>
            <a:r>
              <a:rPr lang="fr-BE" err="1"/>
              <a:t>Welcome</a:t>
            </a:r>
            <a:endParaRPr lang="fr-BE"/>
          </a:p>
          <a:p>
            <a:r>
              <a:rPr lang="fr-BE"/>
              <a:t>LIFE </a:t>
            </a:r>
            <a:r>
              <a:rPr lang="fr-BE" err="1"/>
              <a:t>Belgium</a:t>
            </a:r>
            <a:r>
              <a:rPr lang="fr-BE"/>
              <a:t> for </a:t>
            </a:r>
            <a:r>
              <a:rPr lang="fr-BE" err="1"/>
              <a:t>Biodiversity</a:t>
            </a:r>
            <a:endParaRPr lang="fr-BE"/>
          </a:p>
          <a:p>
            <a:r>
              <a:rPr lang="fr-BE"/>
              <a:t>Natura 2000</a:t>
            </a:r>
          </a:p>
          <a:p>
            <a:r>
              <a:rPr lang="fr-BE"/>
              <a:t>Appel à projets</a:t>
            </a:r>
          </a:p>
          <a:p>
            <a:r>
              <a:rPr lang="fr-BE"/>
              <a:t>Critères d’éligibilité</a:t>
            </a:r>
          </a:p>
          <a:p>
            <a:r>
              <a:rPr lang="fr-BE"/>
              <a:t>Procédure</a:t>
            </a:r>
          </a:p>
          <a:p>
            <a:r>
              <a:rPr lang="fr-BE"/>
              <a:t>FAQ</a:t>
            </a:r>
          </a:p>
        </p:txBody>
      </p:sp>
      <p:pic>
        <p:nvPicPr>
          <p:cNvPr id="10" name="Tijdelijke aanduiding voor afbeelding 9" descr="Afbeelding met boom, buitenshuis, Niet-vasculaire plant, Bioom&#10;&#10;Automatisch gegenereerde beschrijving">
            <a:extLst>
              <a:ext uri="{FF2B5EF4-FFF2-40B4-BE49-F238E27FC236}">
                <a16:creationId xmlns:a16="http://schemas.microsoft.com/office/drawing/2014/main" id="{3DD17DD0-7C85-D702-52F9-5006F6490E7D}"/>
              </a:ext>
            </a:extLst>
          </p:cNvPr>
          <p:cNvPicPr>
            <a:picLocks noGrp="1" noChangeAspect="1"/>
          </p:cNvPicPr>
          <p:nvPr>
            <p:ph type="pic" sz="quarter" idx="11"/>
          </p:nvPr>
        </p:nvPicPr>
        <p:blipFill rotWithShape="1">
          <a:blip r:embed="rId2"/>
          <a:srcRect l="27689" r="27689"/>
          <a:stretch/>
        </p:blipFill>
        <p:spPr/>
      </p:pic>
      <p:sp>
        <p:nvSpPr>
          <p:cNvPr id="6" name="Titel 5">
            <a:extLst>
              <a:ext uri="{FF2B5EF4-FFF2-40B4-BE49-F238E27FC236}">
                <a16:creationId xmlns:a16="http://schemas.microsoft.com/office/drawing/2014/main" id="{595CDEBF-B319-1332-4AF2-66F20C772B98}"/>
              </a:ext>
            </a:extLst>
          </p:cNvPr>
          <p:cNvSpPr>
            <a:spLocks noGrp="1"/>
          </p:cNvSpPr>
          <p:nvPr>
            <p:ph type="title"/>
          </p:nvPr>
        </p:nvSpPr>
        <p:spPr/>
        <p:txBody>
          <a:bodyPr/>
          <a:lstStyle/>
          <a:p>
            <a:r>
              <a:rPr lang="nl-NL"/>
              <a:t>Agenda</a:t>
            </a:r>
            <a:endParaRPr lang="nl-BE"/>
          </a:p>
        </p:txBody>
      </p:sp>
    </p:spTree>
    <p:extLst>
      <p:ext uri="{BB962C8B-B14F-4D97-AF65-F5344CB8AC3E}">
        <p14:creationId xmlns:p14="http://schemas.microsoft.com/office/powerpoint/2010/main" val="2980392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8DDF55D-3051-150D-DAE7-A0A5F738AB1D}"/>
              </a:ext>
            </a:extLst>
          </p:cNvPr>
          <p:cNvSpPr>
            <a:spLocks noGrp="1"/>
          </p:cNvSpPr>
          <p:nvPr>
            <p:ph type="title"/>
          </p:nvPr>
        </p:nvSpPr>
        <p:spPr>
          <a:xfrm>
            <a:off x="838200" y="365126"/>
            <a:ext cx="10515600" cy="706930"/>
          </a:xfrm>
        </p:spPr>
        <p:txBody>
          <a:bodyPr>
            <a:normAutofit/>
          </a:bodyPr>
          <a:lstStyle/>
          <a:p>
            <a:r>
              <a:rPr lang="fr-BE"/>
              <a:t>Comment se déroule la procédure ?</a:t>
            </a:r>
            <a:endParaRPr lang="en-US"/>
          </a:p>
        </p:txBody>
      </p:sp>
      <p:sp>
        <p:nvSpPr>
          <p:cNvPr id="13" name="Text Placeholder 2">
            <a:extLst>
              <a:ext uri="{FF2B5EF4-FFF2-40B4-BE49-F238E27FC236}">
                <a16:creationId xmlns:a16="http://schemas.microsoft.com/office/drawing/2014/main" id="{4BB1C65B-F249-98FB-8FF3-BA837CE6AEA3}"/>
              </a:ext>
            </a:extLst>
          </p:cNvPr>
          <p:cNvSpPr>
            <a:spLocks noGrp="1"/>
          </p:cNvSpPr>
          <p:nvPr>
            <p:ph type="body" sz="quarter" idx="10"/>
          </p:nvPr>
        </p:nvSpPr>
        <p:spPr>
          <a:xfrm>
            <a:off x="839788" y="1360531"/>
            <a:ext cx="4879087" cy="5375829"/>
          </a:xfrm>
        </p:spPr>
        <p:txBody>
          <a:bodyPr vert="horz" lIns="91440" tIns="45720" rIns="91440" bIns="45720" rtlCol="0" anchor="t">
            <a:normAutofit/>
          </a:bodyPr>
          <a:lstStyle/>
          <a:p>
            <a:r>
              <a:rPr lang="fr-BE"/>
              <a:t>Télécharger le dossier de candidature</a:t>
            </a:r>
          </a:p>
          <a:p>
            <a:r>
              <a:rPr lang="fr-BE"/>
              <a:t>Compléter les cases dans le dossier de candidature</a:t>
            </a:r>
          </a:p>
          <a:p>
            <a:r>
              <a:rPr lang="fr-BE"/>
              <a:t>L’envoi du dossier de candidature se fait de manière automatique sur le site internet </a:t>
            </a:r>
          </a:p>
          <a:p>
            <a:pPr algn="l">
              <a:buFont typeface="Arial" panose="020B0604020202020204" pitchFamily="34" charset="0"/>
              <a:buChar char="•"/>
            </a:pPr>
            <a:r>
              <a:rPr lang="fr-BE" b="0" i="0" u="none" strike="noStrike">
                <a:solidFill>
                  <a:srgbClr val="202121"/>
                </a:solidFill>
                <a:effectLst/>
                <a:latin typeface="acumin-pro"/>
              </a:rPr>
              <a:t>Les projets seront évalués par un jury fin septembre 2024  </a:t>
            </a:r>
          </a:p>
          <a:p>
            <a:pPr algn="l">
              <a:buFont typeface="Arial" panose="020B0604020202020204" pitchFamily="34" charset="0"/>
              <a:buChar char="•"/>
            </a:pPr>
            <a:r>
              <a:rPr lang="fr-BE" b="0" i="0" u="none" strike="noStrike">
                <a:solidFill>
                  <a:srgbClr val="202121"/>
                </a:solidFill>
                <a:effectLst/>
                <a:latin typeface="acumin-pro"/>
              </a:rPr>
              <a:t>Communication sur les projets sélectionnés en novembre 2024</a:t>
            </a:r>
          </a:p>
          <a:p>
            <a:pPr algn="l">
              <a:buFont typeface="Arial" panose="020B0604020202020204" pitchFamily="34" charset="0"/>
              <a:buChar char="•"/>
            </a:pPr>
            <a:r>
              <a:rPr lang="fr-BE" b="0" i="0" u="none" strike="noStrike">
                <a:solidFill>
                  <a:srgbClr val="202121"/>
                </a:solidFill>
                <a:effectLst/>
                <a:latin typeface="acumin-pro"/>
              </a:rPr>
              <a:t>Traitement administratif fin d’année 2024  </a:t>
            </a:r>
          </a:p>
          <a:p>
            <a:endParaRPr lang="en-US">
              <a:ea typeface="Calibri"/>
              <a:cs typeface="Calibri"/>
            </a:endParaRPr>
          </a:p>
        </p:txBody>
      </p:sp>
      <p:pic>
        <p:nvPicPr>
          <p:cNvPr id="6" name="Tijdelijke aanduiding voor afbeelding 5" descr="Afbeelding met plant, bloem, buitenshuis, Krokus&#10;&#10;Automatisch gegenereerde beschrijving">
            <a:extLst>
              <a:ext uri="{FF2B5EF4-FFF2-40B4-BE49-F238E27FC236}">
                <a16:creationId xmlns:a16="http://schemas.microsoft.com/office/drawing/2014/main" id="{9E9E4117-7E65-55DD-F5E4-CC763CCCDD29}"/>
              </a:ext>
            </a:extLst>
          </p:cNvPr>
          <p:cNvPicPr>
            <a:picLocks noGrp="1" noChangeAspect="1"/>
          </p:cNvPicPr>
          <p:nvPr>
            <p:ph type="pic" sz="quarter" idx="11"/>
          </p:nvPr>
        </p:nvPicPr>
        <p:blipFill rotWithShape="1">
          <a:blip r:embed="rId2"/>
          <a:srcRect t="29768" r="2" b="5178"/>
          <a:stretch/>
        </p:blipFill>
        <p:spPr>
          <a:xfrm>
            <a:off x="6096000" y="1360488"/>
            <a:ext cx="5256213" cy="4559300"/>
          </a:xfrm>
          <a:noFill/>
        </p:spPr>
      </p:pic>
    </p:spTree>
    <p:extLst>
      <p:ext uri="{BB962C8B-B14F-4D97-AF65-F5344CB8AC3E}">
        <p14:creationId xmlns:p14="http://schemas.microsoft.com/office/powerpoint/2010/main" val="74646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1A419-233F-0E7E-B744-6842E7BD9CB3}"/>
              </a:ext>
            </a:extLst>
          </p:cNvPr>
          <p:cNvSpPr>
            <a:spLocks noGrp="1"/>
          </p:cNvSpPr>
          <p:nvPr>
            <p:ph type="title"/>
          </p:nvPr>
        </p:nvSpPr>
        <p:spPr/>
        <p:txBody>
          <a:bodyPr/>
          <a:lstStyle/>
          <a:p>
            <a:r>
              <a:rPr lang="nl-BE"/>
              <a:t>Mise en oeuvre des </a:t>
            </a:r>
            <a:r>
              <a:rPr lang="fr-BE"/>
              <a:t>projets</a:t>
            </a:r>
          </a:p>
        </p:txBody>
      </p:sp>
      <p:sp>
        <p:nvSpPr>
          <p:cNvPr id="3" name="Tijdelijke aanduiding voor tekst 2">
            <a:extLst>
              <a:ext uri="{FF2B5EF4-FFF2-40B4-BE49-F238E27FC236}">
                <a16:creationId xmlns:a16="http://schemas.microsoft.com/office/drawing/2014/main" id="{D941E5C3-E609-7D09-6E6F-418B79475A82}"/>
              </a:ext>
            </a:extLst>
          </p:cNvPr>
          <p:cNvSpPr>
            <a:spLocks noGrp="1"/>
          </p:cNvSpPr>
          <p:nvPr>
            <p:ph type="body" sz="quarter" idx="10"/>
          </p:nvPr>
        </p:nvSpPr>
        <p:spPr>
          <a:xfrm>
            <a:off x="553674" y="1360531"/>
            <a:ext cx="5165202" cy="4136937"/>
          </a:xfrm>
        </p:spPr>
        <p:txBody>
          <a:bodyPr>
            <a:normAutofit lnSpcReduction="10000"/>
          </a:bodyPr>
          <a:lstStyle/>
          <a:p>
            <a:r>
              <a:rPr lang="fr-BE" sz="2400"/>
              <a:t>Les projets seront réalisés entre le 1er janvier 2025 et le 31 décembre 2026</a:t>
            </a:r>
          </a:p>
          <a:p>
            <a:pPr lvl="1"/>
            <a:r>
              <a:rPr lang="fr-BE"/>
              <a:t>Au moins une visite de projet est prévue par une personne du projet LIFE B4B</a:t>
            </a:r>
          </a:p>
          <a:p>
            <a:pPr lvl="1"/>
            <a:r>
              <a:rPr lang="fr-BE"/>
              <a:t>Chaque projet réalise au moins une action de communication lors de la mise en œuvre du projet</a:t>
            </a:r>
            <a:endParaRPr lang="en-US"/>
          </a:p>
          <a:p>
            <a:r>
              <a:rPr lang="fr-BE"/>
              <a:t>Lors de la publication de brochures, de dépliants, de panneaux d'information ou d'autres produits audiovisuels, les logos LIFE et Natura 2000 ainsi que le logo LIFE B4B doivent être suffisamment visibles</a:t>
            </a:r>
            <a:endParaRPr lang="en-US"/>
          </a:p>
          <a:p>
            <a:pPr marL="0" indent="0">
              <a:buNone/>
            </a:pPr>
            <a:endParaRPr lang="nl-BE"/>
          </a:p>
        </p:txBody>
      </p:sp>
      <p:pic>
        <p:nvPicPr>
          <p:cNvPr id="6" name="Tijdelijke aanduiding voor afbeelding 5" descr="Afbeelding met buitenshuis, hemel, gras, plant&#10;&#10;Automatisch gegenereerde beschrijving">
            <a:extLst>
              <a:ext uri="{FF2B5EF4-FFF2-40B4-BE49-F238E27FC236}">
                <a16:creationId xmlns:a16="http://schemas.microsoft.com/office/drawing/2014/main" id="{EED38A21-F305-C30A-F3D5-6A3C31B10762}"/>
              </a:ext>
            </a:extLst>
          </p:cNvPr>
          <p:cNvPicPr>
            <a:picLocks noGrp="1" noChangeAspect="1"/>
          </p:cNvPicPr>
          <p:nvPr>
            <p:ph type="pic" sz="quarter" idx="11"/>
          </p:nvPr>
        </p:nvPicPr>
        <p:blipFill>
          <a:blip r:embed="rId2"/>
          <a:srcRect l="17482" r="17482"/>
          <a:stretch>
            <a:fillRect/>
          </a:stretch>
        </p:blipFill>
        <p:spPr>
          <a:xfrm rot="5400000">
            <a:off x="6443663" y="1011238"/>
            <a:ext cx="4559300" cy="5257800"/>
          </a:xfrm>
        </p:spPr>
      </p:pic>
    </p:spTree>
    <p:extLst>
      <p:ext uri="{BB962C8B-B14F-4D97-AF65-F5344CB8AC3E}">
        <p14:creationId xmlns:p14="http://schemas.microsoft.com/office/powerpoint/2010/main" val="2714210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5F90D-D24C-B128-EB8C-47481C00EFF8}"/>
              </a:ext>
            </a:extLst>
          </p:cNvPr>
          <p:cNvSpPr>
            <a:spLocks noGrp="1"/>
          </p:cNvSpPr>
          <p:nvPr>
            <p:ph type="title"/>
          </p:nvPr>
        </p:nvSpPr>
        <p:spPr/>
        <p:txBody>
          <a:bodyPr/>
          <a:lstStyle/>
          <a:p>
            <a:r>
              <a:rPr lang="fr-BE"/>
              <a:t>Réalisation des projets</a:t>
            </a:r>
          </a:p>
        </p:txBody>
      </p:sp>
      <p:sp>
        <p:nvSpPr>
          <p:cNvPr id="3" name="Tijdelijke aanduiding voor tekst 2">
            <a:extLst>
              <a:ext uri="{FF2B5EF4-FFF2-40B4-BE49-F238E27FC236}">
                <a16:creationId xmlns:a16="http://schemas.microsoft.com/office/drawing/2014/main" id="{716A4879-1C50-3E5A-30C4-85DE314D14ED}"/>
              </a:ext>
            </a:extLst>
          </p:cNvPr>
          <p:cNvSpPr>
            <a:spLocks noGrp="1"/>
          </p:cNvSpPr>
          <p:nvPr>
            <p:ph type="body" sz="quarter" idx="10"/>
          </p:nvPr>
        </p:nvSpPr>
        <p:spPr/>
        <p:txBody>
          <a:bodyPr>
            <a:normAutofit/>
          </a:bodyPr>
          <a:lstStyle/>
          <a:p>
            <a:r>
              <a:rPr lang="fr-BE"/>
              <a:t>Chaque chargé de projet doit remettre un rapport final au secrétariat avant le 1er mars 2027</a:t>
            </a:r>
          </a:p>
          <a:p>
            <a:r>
              <a:rPr lang="fr-BE"/>
              <a:t>Un aperçu des coûts sera fourni en pièce jointe</a:t>
            </a:r>
          </a:p>
          <a:p>
            <a:r>
              <a:rPr lang="fr-BE"/>
              <a:t>La subvention sera versée après évaluation par le secrétariat</a:t>
            </a:r>
            <a:endParaRPr lang="nl-BE"/>
          </a:p>
          <a:p>
            <a:endParaRPr lang="nl-BE"/>
          </a:p>
        </p:txBody>
      </p:sp>
      <p:pic>
        <p:nvPicPr>
          <p:cNvPr id="6" name="Tijdelijke aanduiding voor afbeelding 5" descr="Afbeelding met schimmel, paddenstoel, Basidiomyceten, herfst&#10;&#10;Automatisch gegenereerde beschrijving">
            <a:extLst>
              <a:ext uri="{FF2B5EF4-FFF2-40B4-BE49-F238E27FC236}">
                <a16:creationId xmlns:a16="http://schemas.microsoft.com/office/drawing/2014/main" id="{7182EF27-CFC0-93B3-B0C4-5409C96A8C7A}"/>
              </a:ext>
            </a:extLst>
          </p:cNvPr>
          <p:cNvPicPr>
            <a:picLocks noGrp="1" noChangeAspect="1"/>
          </p:cNvPicPr>
          <p:nvPr>
            <p:ph type="pic" sz="quarter" idx="11"/>
          </p:nvPr>
        </p:nvPicPr>
        <p:blipFill>
          <a:blip r:embed="rId2"/>
          <a:srcRect l="6768" r="6768"/>
          <a:stretch>
            <a:fillRect/>
          </a:stretch>
        </p:blipFill>
        <p:spPr/>
      </p:pic>
    </p:spTree>
    <p:extLst>
      <p:ext uri="{BB962C8B-B14F-4D97-AF65-F5344CB8AC3E}">
        <p14:creationId xmlns:p14="http://schemas.microsoft.com/office/powerpoint/2010/main" val="157533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B251B79-D3DC-8628-F892-89DAD68F3EEE}"/>
              </a:ext>
            </a:extLst>
          </p:cNvPr>
          <p:cNvPicPr>
            <a:picLocks noChangeAspect="1"/>
          </p:cNvPicPr>
          <p:nvPr/>
        </p:nvPicPr>
        <p:blipFill rotWithShape="1">
          <a:blip r:embed="rId2"/>
          <a:srcRect l="564" b="1841"/>
          <a:stretch/>
        </p:blipFill>
        <p:spPr>
          <a:xfrm>
            <a:off x="177282" y="107078"/>
            <a:ext cx="11624651" cy="5967152"/>
          </a:xfrm>
          <a:prstGeom prst="rect">
            <a:avLst/>
          </a:prstGeom>
          <a:noFill/>
        </p:spPr>
      </p:pic>
      <p:sp>
        <p:nvSpPr>
          <p:cNvPr id="6" name="Ovaal 5">
            <a:extLst>
              <a:ext uri="{FF2B5EF4-FFF2-40B4-BE49-F238E27FC236}">
                <a16:creationId xmlns:a16="http://schemas.microsoft.com/office/drawing/2014/main" id="{E0A8F114-DA9A-A79F-6F21-4CCA6CB7EB73}"/>
              </a:ext>
            </a:extLst>
          </p:cNvPr>
          <p:cNvSpPr/>
          <p:nvPr/>
        </p:nvSpPr>
        <p:spPr>
          <a:xfrm>
            <a:off x="2181138" y="1694576"/>
            <a:ext cx="1327172" cy="1853967"/>
          </a:xfrm>
          <a:prstGeom prst="ellipse">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881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E50CB-35AD-A46F-A757-C5F6B8D60137}"/>
              </a:ext>
            </a:extLst>
          </p:cNvPr>
          <p:cNvSpPr>
            <a:spLocks noGrp="1"/>
          </p:cNvSpPr>
          <p:nvPr>
            <p:ph type="title"/>
          </p:nvPr>
        </p:nvSpPr>
        <p:spPr/>
        <p:txBody>
          <a:bodyPr/>
          <a:lstStyle/>
          <a:p>
            <a:r>
              <a:rPr lang="fr-BE"/>
              <a:t>Subvention</a:t>
            </a:r>
          </a:p>
        </p:txBody>
      </p:sp>
      <p:sp>
        <p:nvSpPr>
          <p:cNvPr id="3" name="Tijdelijke aanduiding voor tekst 2">
            <a:extLst>
              <a:ext uri="{FF2B5EF4-FFF2-40B4-BE49-F238E27FC236}">
                <a16:creationId xmlns:a16="http://schemas.microsoft.com/office/drawing/2014/main" id="{9134901A-6B4B-079E-D48C-26556382CB76}"/>
              </a:ext>
            </a:extLst>
          </p:cNvPr>
          <p:cNvSpPr>
            <a:spLocks noGrp="1"/>
          </p:cNvSpPr>
          <p:nvPr>
            <p:ph type="body" sz="quarter" idx="10"/>
          </p:nvPr>
        </p:nvSpPr>
        <p:spPr>
          <a:xfrm>
            <a:off x="839788" y="1360531"/>
            <a:ext cx="7109894" cy="4136937"/>
          </a:xfrm>
        </p:spPr>
        <p:txBody>
          <a:bodyPr>
            <a:normAutofit lnSpcReduction="10000"/>
          </a:bodyPr>
          <a:lstStyle/>
          <a:p>
            <a:pPr marL="0" indent="0">
              <a:buNone/>
            </a:pPr>
            <a:r>
              <a:rPr lang="fr-BE"/>
              <a:t>Les projets récompensés sont subventionnables à 100%, avec un maximum de 15.000,00 euros par projet. </a:t>
            </a:r>
          </a:p>
          <a:p>
            <a:pPr marL="0" indent="0">
              <a:buNone/>
            </a:pPr>
            <a:endParaRPr lang="fr-BE"/>
          </a:p>
          <a:p>
            <a:pPr marL="0" indent="0">
              <a:buNone/>
            </a:pPr>
            <a:r>
              <a:rPr lang="fr-BE"/>
              <a:t>Coûts éligibles : </a:t>
            </a:r>
          </a:p>
          <a:p>
            <a:r>
              <a:rPr lang="fr-BE"/>
              <a:t>Seuls les coûts encourus sont éligibles, les </a:t>
            </a:r>
            <a:r>
              <a:rPr lang="fr-BE" b="1"/>
              <a:t>frais de personnel ne le sont pas </a:t>
            </a:r>
          </a:p>
          <a:p>
            <a:r>
              <a:rPr lang="fr-BE"/>
              <a:t>Les coûts encourus doivent être justifiés par des factures ou des reçus et des preuves de paiement. Ces reçus doivent être datés entre le 1er janvier 2025 et le 31 décembre 2026</a:t>
            </a:r>
          </a:p>
          <a:p>
            <a:r>
              <a:rPr lang="fr-BE"/>
              <a:t> Les coûts doivent être basés sur le marché</a:t>
            </a:r>
            <a:endParaRPr lang="nl-BE"/>
          </a:p>
          <a:p>
            <a:endParaRPr lang="nl-BE"/>
          </a:p>
        </p:txBody>
      </p:sp>
    </p:spTree>
    <p:extLst>
      <p:ext uri="{BB962C8B-B14F-4D97-AF65-F5344CB8AC3E}">
        <p14:creationId xmlns:p14="http://schemas.microsoft.com/office/powerpoint/2010/main" val="222666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E50CB-35AD-A46F-A757-C5F6B8D60137}"/>
              </a:ext>
            </a:extLst>
          </p:cNvPr>
          <p:cNvSpPr>
            <a:spLocks noGrp="1"/>
          </p:cNvSpPr>
          <p:nvPr>
            <p:ph type="title"/>
          </p:nvPr>
        </p:nvSpPr>
        <p:spPr/>
        <p:txBody>
          <a:bodyPr/>
          <a:lstStyle/>
          <a:p>
            <a:r>
              <a:rPr lang="nl-BE"/>
              <a:t>Points </a:t>
            </a:r>
            <a:r>
              <a:rPr lang="fr-BE"/>
              <a:t>d’attention</a:t>
            </a:r>
          </a:p>
        </p:txBody>
      </p:sp>
      <p:sp>
        <p:nvSpPr>
          <p:cNvPr id="3" name="Tijdelijke aanduiding voor tekst 2">
            <a:extLst>
              <a:ext uri="{FF2B5EF4-FFF2-40B4-BE49-F238E27FC236}">
                <a16:creationId xmlns:a16="http://schemas.microsoft.com/office/drawing/2014/main" id="{9134901A-6B4B-079E-D48C-26556382CB76}"/>
              </a:ext>
            </a:extLst>
          </p:cNvPr>
          <p:cNvSpPr>
            <a:spLocks noGrp="1"/>
          </p:cNvSpPr>
          <p:nvPr>
            <p:ph type="body" sz="quarter" idx="10"/>
          </p:nvPr>
        </p:nvSpPr>
        <p:spPr>
          <a:xfrm>
            <a:off x="839788" y="1360531"/>
            <a:ext cx="7109894" cy="4136937"/>
          </a:xfrm>
        </p:spPr>
        <p:txBody>
          <a:bodyPr>
            <a:normAutofit/>
          </a:bodyPr>
          <a:lstStyle/>
          <a:p>
            <a:r>
              <a:rPr lang="fr-BE"/>
              <a:t>Assurez-vous de lire attentivement le règlement !</a:t>
            </a:r>
          </a:p>
          <a:p>
            <a:r>
              <a:rPr lang="fr-BE" b="1"/>
              <a:t>Date limite de soumission : 9 septembre 2024</a:t>
            </a:r>
          </a:p>
          <a:p>
            <a:r>
              <a:rPr lang="fr-BE"/>
              <a:t>Logo LIFE B4B, logo Natura 2000 et logo LIFE présents sur les outils de communication</a:t>
            </a:r>
          </a:p>
          <a:p>
            <a:r>
              <a:rPr lang="fr-BE"/>
              <a:t>Phrase « </a:t>
            </a:r>
            <a:r>
              <a:rPr lang="fr-BE" i="1"/>
              <a:t>Cofinancé par l'Union européenne </a:t>
            </a:r>
            <a:r>
              <a:rPr lang="fr-BE"/>
              <a:t>» figurant sur les outils de communication</a:t>
            </a:r>
            <a:endParaRPr lang="nl-BE"/>
          </a:p>
          <a:p>
            <a:endParaRPr lang="nl-BE"/>
          </a:p>
        </p:txBody>
      </p:sp>
      <p:pic>
        <p:nvPicPr>
          <p:cNvPr id="5" name="Afbeelding 4" descr="Afbeelding met tekst, clipart, ontwerp&#10;&#10;Automatisch gegenereerde beschrijving">
            <a:extLst>
              <a:ext uri="{FF2B5EF4-FFF2-40B4-BE49-F238E27FC236}">
                <a16:creationId xmlns:a16="http://schemas.microsoft.com/office/drawing/2014/main" id="{920B61D7-D7A8-0D1B-891F-DD5D13D0E581}"/>
              </a:ext>
            </a:extLst>
          </p:cNvPr>
          <p:cNvPicPr>
            <a:picLocks noChangeAspect="1"/>
          </p:cNvPicPr>
          <p:nvPr/>
        </p:nvPicPr>
        <p:blipFill>
          <a:blip r:embed="rId2"/>
          <a:stretch>
            <a:fillRect/>
          </a:stretch>
        </p:blipFill>
        <p:spPr>
          <a:xfrm>
            <a:off x="9521243" y="248421"/>
            <a:ext cx="1435100" cy="2159000"/>
          </a:xfrm>
          <a:prstGeom prst="rect">
            <a:avLst/>
          </a:prstGeom>
        </p:spPr>
      </p:pic>
      <p:pic>
        <p:nvPicPr>
          <p:cNvPr id="7" name="Afbeelding 6" descr="Afbeelding met Lettertype, Graphics, grafische vormgeving, clipart&#10;&#10;Automatisch gegenereerde beschrijving">
            <a:extLst>
              <a:ext uri="{FF2B5EF4-FFF2-40B4-BE49-F238E27FC236}">
                <a16:creationId xmlns:a16="http://schemas.microsoft.com/office/drawing/2014/main" id="{A87BEC2C-231A-167E-A994-B9B86240395D}"/>
              </a:ext>
            </a:extLst>
          </p:cNvPr>
          <p:cNvPicPr>
            <a:picLocks noChangeAspect="1"/>
          </p:cNvPicPr>
          <p:nvPr/>
        </p:nvPicPr>
        <p:blipFill>
          <a:blip r:embed="rId3"/>
          <a:stretch>
            <a:fillRect/>
          </a:stretch>
        </p:blipFill>
        <p:spPr>
          <a:xfrm>
            <a:off x="9000672" y="2524126"/>
            <a:ext cx="2476241" cy="1704536"/>
          </a:xfrm>
          <a:prstGeom prst="rect">
            <a:avLst/>
          </a:prstGeom>
        </p:spPr>
      </p:pic>
      <p:pic>
        <p:nvPicPr>
          <p:cNvPr id="1026" name="Picture 2">
            <a:extLst>
              <a:ext uri="{FF2B5EF4-FFF2-40B4-BE49-F238E27FC236}">
                <a16:creationId xmlns:a16="http://schemas.microsoft.com/office/drawing/2014/main" id="{34AEF9A0-D9FC-C11E-F252-17E2C7683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576" y="4415834"/>
            <a:ext cx="2358337" cy="170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10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FAQ</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07</a:t>
            </a:r>
          </a:p>
        </p:txBody>
      </p:sp>
    </p:spTree>
    <p:extLst>
      <p:ext uri="{BB962C8B-B14F-4D97-AF65-F5344CB8AC3E}">
        <p14:creationId xmlns:p14="http://schemas.microsoft.com/office/powerpoint/2010/main" val="375865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99DC0-6628-DFC5-9C9D-FD504AF1304E}"/>
              </a:ext>
            </a:extLst>
          </p:cNvPr>
          <p:cNvSpPr>
            <a:spLocks noGrp="1"/>
          </p:cNvSpPr>
          <p:nvPr>
            <p:ph type="title"/>
          </p:nvPr>
        </p:nvSpPr>
        <p:spPr/>
        <p:txBody>
          <a:bodyPr/>
          <a:lstStyle/>
          <a:p>
            <a:r>
              <a:rPr lang="nl-BE"/>
              <a:t>FAQ</a:t>
            </a:r>
          </a:p>
        </p:txBody>
      </p:sp>
      <p:sp>
        <p:nvSpPr>
          <p:cNvPr id="3" name="Tijdelijke aanduiding voor tekst 2">
            <a:extLst>
              <a:ext uri="{FF2B5EF4-FFF2-40B4-BE49-F238E27FC236}">
                <a16:creationId xmlns:a16="http://schemas.microsoft.com/office/drawing/2014/main" id="{1B8F6283-4711-859F-D761-12E33F5848E1}"/>
              </a:ext>
            </a:extLst>
          </p:cNvPr>
          <p:cNvSpPr>
            <a:spLocks noGrp="1"/>
          </p:cNvSpPr>
          <p:nvPr>
            <p:ph type="body" sz="quarter" idx="10"/>
          </p:nvPr>
        </p:nvSpPr>
        <p:spPr/>
        <p:txBody>
          <a:bodyPr/>
          <a:lstStyle/>
          <a:p>
            <a:r>
              <a:rPr lang="fr-BE"/>
              <a:t>Toutes les questions et réponses associées seront ajoutées au site Web</a:t>
            </a:r>
            <a:endParaRPr lang="nl-BE"/>
          </a:p>
        </p:txBody>
      </p:sp>
    </p:spTree>
    <p:extLst>
      <p:ext uri="{BB962C8B-B14F-4D97-AF65-F5344CB8AC3E}">
        <p14:creationId xmlns:p14="http://schemas.microsoft.com/office/powerpoint/2010/main" val="25927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63583-8B9F-217E-541F-BEAC0DAFEF39}"/>
              </a:ext>
            </a:extLst>
          </p:cNvPr>
          <p:cNvSpPr>
            <a:spLocks noGrp="1"/>
          </p:cNvSpPr>
          <p:nvPr>
            <p:ph type="title"/>
          </p:nvPr>
        </p:nvSpPr>
        <p:spPr/>
        <p:txBody>
          <a:bodyPr>
            <a:normAutofit/>
          </a:bodyPr>
          <a:lstStyle/>
          <a:p>
            <a:r>
              <a:rPr lang="fr-BE" sz="3600">
                <a:solidFill>
                  <a:schemeClr val="accent6">
                    <a:lumMod val="50000"/>
                  </a:schemeClr>
                </a:solidFill>
                <a:latin typeface="Century Gothic"/>
              </a:rPr>
              <a:t>Merci pour votre attention</a:t>
            </a:r>
            <a:endParaRPr lang="nl-NL" sz="3600">
              <a:solidFill>
                <a:schemeClr val="accent6">
                  <a:lumMod val="50000"/>
                </a:schemeClr>
              </a:solidFill>
            </a:endParaRPr>
          </a:p>
        </p:txBody>
      </p:sp>
      <p:sp>
        <p:nvSpPr>
          <p:cNvPr id="3" name="Tijdelijke aanduiding voor tekst 2">
            <a:extLst>
              <a:ext uri="{FF2B5EF4-FFF2-40B4-BE49-F238E27FC236}">
                <a16:creationId xmlns:a16="http://schemas.microsoft.com/office/drawing/2014/main" id="{215672F1-0A7C-5FEA-45CC-CF54DBB7BBD1}"/>
              </a:ext>
            </a:extLst>
          </p:cNvPr>
          <p:cNvSpPr>
            <a:spLocks noGrp="1"/>
          </p:cNvSpPr>
          <p:nvPr>
            <p:ph type="body" sz="quarter" idx="10"/>
          </p:nvPr>
        </p:nvSpPr>
        <p:spPr>
          <a:xfrm>
            <a:off x="839788" y="1360531"/>
            <a:ext cx="9856218" cy="1764127"/>
          </a:xfrm>
        </p:spPr>
        <p:txBody>
          <a:bodyPr vert="horz" lIns="91440" tIns="45720" rIns="91440" bIns="45720" rtlCol="0" anchor="t">
            <a:normAutofit/>
          </a:bodyPr>
          <a:lstStyle/>
          <a:p>
            <a:pPr marL="0" indent="0">
              <a:buNone/>
            </a:pPr>
            <a:r>
              <a:rPr lang="fr-BE">
                <a:latin typeface="Century Gothic"/>
              </a:rPr>
              <a:t>Des questions?</a:t>
            </a:r>
            <a:endParaRPr lang="nl-NL">
              <a:ea typeface="Calibri" panose="020F0502020204030204"/>
              <a:cs typeface="Calibri" panose="020F0502020204030204"/>
            </a:endParaRPr>
          </a:p>
          <a:p>
            <a:pPr marL="0" indent="0">
              <a:buNone/>
            </a:pPr>
            <a:endParaRPr lang="nl-NL">
              <a:ea typeface="Calibri" panose="020F0502020204030204"/>
              <a:cs typeface="Calibri" panose="020F0502020204030204"/>
            </a:endParaRPr>
          </a:p>
          <a:p>
            <a:pPr marL="0" indent="0">
              <a:buNone/>
            </a:pPr>
            <a:r>
              <a:rPr lang="fr-BE">
                <a:latin typeface="Century Gothic"/>
              </a:rPr>
              <a:t>Plus d’infos: www.lifeb4b.be</a:t>
            </a:r>
            <a:endParaRPr lang="fr-BE">
              <a:latin typeface="Century Gothic"/>
              <a:ea typeface="Calibri" panose="020F0502020204030204"/>
              <a:cs typeface="Calibri" panose="020F0502020204030204"/>
            </a:endParaRPr>
          </a:p>
          <a:p>
            <a:pPr marL="0" indent="0">
              <a:buNone/>
            </a:pPr>
            <a:endParaRPr lang="nl-NL">
              <a:ea typeface="Calibri"/>
              <a:cs typeface="Calibri"/>
            </a:endParaRPr>
          </a:p>
        </p:txBody>
      </p:sp>
      <p:pic>
        <p:nvPicPr>
          <p:cNvPr id="4" name="Afbeelding 3" descr="Afbeelding met Lettertype, Graphics, grafische vormgeving, clipart&#10;&#10;Automatisch gegenereerde beschrijving">
            <a:extLst>
              <a:ext uri="{FF2B5EF4-FFF2-40B4-BE49-F238E27FC236}">
                <a16:creationId xmlns:a16="http://schemas.microsoft.com/office/drawing/2014/main" id="{57DC1FEC-EEF8-BE8B-B383-F5A1B3B3DE50}"/>
              </a:ext>
            </a:extLst>
          </p:cNvPr>
          <p:cNvPicPr>
            <a:picLocks noChangeAspect="1"/>
          </p:cNvPicPr>
          <p:nvPr/>
        </p:nvPicPr>
        <p:blipFill>
          <a:blip r:embed="rId2"/>
          <a:stretch>
            <a:fillRect/>
          </a:stretch>
        </p:blipFill>
        <p:spPr>
          <a:xfrm>
            <a:off x="843819" y="4667558"/>
            <a:ext cx="2781300" cy="1914525"/>
          </a:xfrm>
          <a:prstGeom prst="rect">
            <a:avLst/>
          </a:prstGeom>
        </p:spPr>
      </p:pic>
      <p:pic>
        <p:nvPicPr>
          <p:cNvPr id="5" name="Afbeelding 4" descr="Afbeelding met vlag, symbool, blauw, Elektrisch blauw&#10;&#10;Automatisch gegenereerde beschrijving">
            <a:extLst>
              <a:ext uri="{FF2B5EF4-FFF2-40B4-BE49-F238E27FC236}">
                <a16:creationId xmlns:a16="http://schemas.microsoft.com/office/drawing/2014/main" id="{CD00E0A7-3EB3-6F25-4E02-6C55A3549B59}"/>
              </a:ext>
            </a:extLst>
          </p:cNvPr>
          <p:cNvPicPr>
            <a:picLocks noChangeAspect="1"/>
          </p:cNvPicPr>
          <p:nvPr/>
        </p:nvPicPr>
        <p:blipFill>
          <a:blip r:embed="rId3"/>
          <a:stretch>
            <a:fillRect/>
          </a:stretch>
        </p:blipFill>
        <p:spPr>
          <a:xfrm>
            <a:off x="7162835" y="4670054"/>
            <a:ext cx="2789666" cy="2050650"/>
          </a:xfrm>
          <a:prstGeom prst="rect">
            <a:avLst/>
          </a:prstGeom>
        </p:spPr>
      </p:pic>
    </p:spTree>
    <p:extLst>
      <p:ext uri="{BB962C8B-B14F-4D97-AF65-F5344CB8AC3E}">
        <p14:creationId xmlns:p14="http://schemas.microsoft.com/office/powerpoint/2010/main" val="193049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err="1"/>
              <a:t>Welcome</a:t>
            </a:r>
            <a:endParaRPr lang="nl-BE"/>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01</a:t>
            </a:r>
          </a:p>
        </p:txBody>
      </p:sp>
    </p:spTree>
    <p:extLst>
      <p:ext uri="{BB962C8B-B14F-4D97-AF65-F5344CB8AC3E}">
        <p14:creationId xmlns:p14="http://schemas.microsoft.com/office/powerpoint/2010/main" val="74018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72135-6A78-7B2F-8846-915C471CE654}"/>
              </a:ext>
            </a:extLst>
          </p:cNvPr>
          <p:cNvSpPr>
            <a:spLocks noGrp="1"/>
          </p:cNvSpPr>
          <p:nvPr>
            <p:ph type="title"/>
          </p:nvPr>
        </p:nvSpPr>
        <p:spPr>
          <a:xfrm>
            <a:off x="838200" y="365126"/>
            <a:ext cx="3157941" cy="1246698"/>
          </a:xfrm>
        </p:spPr>
        <p:txBody>
          <a:bodyPr anchor="t">
            <a:normAutofit/>
          </a:bodyPr>
          <a:lstStyle/>
          <a:p>
            <a:r>
              <a:rPr lang="fr-BE" sz="2800"/>
              <a:t>Bienvenue à cette séance d’information</a:t>
            </a:r>
          </a:p>
        </p:txBody>
      </p:sp>
      <p:sp>
        <p:nvSpPr>
          <p:cNvPr id="3" name="Tijdelijke aanduiding voor tekst 2">
            <a:extLst>
              <a:ext uri="{FF2B5EF4-FFF2-40B4-BE49-F238E27FC236}">
                <a16:creationId xmlns:a16="http://schemas.microsoft.com/office/drawing/2014/main" id="{47D68EE0-1CA5-1156-7066-842CC1ABC685}"/>
              </a:ext>
            </a:extLst>
          </p:cNvPr>
          <p:cNvSpPr>
            <a:spLocks noGrp="1"/>
          </p:cNvSpPr>
          <p:nvPr>
            <p:ph type="body" sz="quarter" idx="10"/>
          </p:nvPr>
        </p:nvSpPr>
        <p:spPr>
          <a:xfrm>
            <a:off x="839788" y="1991235"/>
            <a:ext cx="3156489" cy="4136937"/>
          </a:xfrm>
        </p:spPr>
        <p:txBody>
          <a:bodyPr>
            <a:normAutofit/>
          </a:bodyPr>
          <a:lstStyle/>
          <a:p>
            <a:r>
              <a:rPr lang="fr-BE"/>
              <a:t>Qui sommes-nous?</a:t>
            </a:r>
          </a:p>
          <a:p>
            <a:r>
              <a:rPr lang="fr-BE"/>
              <a:t>Management Team LIFE B4B = Secrétariat de l’appel à projets</a:t>
            </a:r>
          </a:p>
          <a:p>
            <a:r>
              <a:rPr lang="fr-BE"/>
              <a:t>Coordinateurs régionaux</a:t>
            </a:r>
          </a:p>
        </p:txBody>
      </p:sp>
      <p:pic>
        <p:nvPicPr>
          <p:cNvPr id="4" name="Afbeelding 3" descr="Afbeelding met tekst, bloem, plant, buitenshuis&#10;&#10;Automatisch gegenereerde beschrijving">
            <a:extLst>
              <a:ext uri="{FF2B5EF4-FFF2-40B4-BE49-F238E27FC236}">
                <a16:creationId xmlns:a16="http://schemas.microsoft.com/office/drawing/2014/main" id="{60E74A21-F86F-16B3-DBA0-74A952840E2E}"/>
              </a:ext>
            </a:extLst>
          </p:cNvPr>
          <p:cNvPicPr>
            <a:picLocks noChangeAspect="1"/>
          </p:cNvPicPr>
          <p:nvPr/>
        </p:nvPicPr>
        <p:blipFill>
          <a:blip r:embed="rId2"/>
          <a:stretch>
            <a:fillRect/>
          </a:stretch>
        </p:blipFill>
        <p:spPr>
          <a:xfrm>
            <a:off x="5928860" y="0"/>
            <a:ext cx="4852036" cy="6858000"/>
          </a:xfrm>
          <a:prstGeom prst="rect">
            <a:avLst/>
          </a:prstGeom>
          <a:noFill/>
        </p:spPr>
      </p:pic>
    </p:spTree>
    <p:extLst>
      <p:ext uri="{BB962C8B-B14F-4D97-AF65-F5344CB8AC3E}">
        <p14:creationId xmlns:p14="http://schemas.microsoft.com/office/powerpoint/2010/main" val="150997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LIFE Belgium for Biodiversity</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02</a:t>
            </a:r>
          </a:p>
        </p:txBody>
      </p:sp>
    </p:spTree>
    <p:extLst>
      <p:ext uri="{BB962C8B-B14F-4D97-AF65-F5344CB8AC3E}">
        <p14:creationId xmlns:p14="http://schemas.microsoft.com/office/powerpoint/2010/main" val="366816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D5C9C-35DE-BCA7-DDD7-271FCB53CA05}"/>
              </a:ext>
            </a:extLst>
          </p:cNvPr>
          <p:cNvSpPr>
            <a:spLocks noGrp="1"/>
          </p:cNvSpPr>
          <p:nvPr>
            <p:ph type="title"/>
          </p:nvPr>
        </p:nvSpPr>
        <p:spPr/>
        <p:txBody>
          <a:bodyPr/>
          <a:lstStyle/>
          <a:p>
            <a:r>
              <a:rPr lang="nl-BE"/>
              <a:t>LIFE Belgium for Biodiversity</a:t>
            </a:r>
          </a:p>
        </p:txBody>
      </p:sp>
      <p:sp>
        <p:nvSpPr>
          <p:cNvPr id="3" name="Tijdelijke aanduiding voor tekst 2">
            <a:extLst>
              <a:ext uri="{FF2B5EF4-FFF2-40B4-BE49-F238E27FC236}">
                <a16:creationId xmlns:a16="http://schemas.microsoft.com/office/drawing/2014/main" id="{DB88B842-20B4-1B40-E40B-E3070D64F022}"/>
              </a:ext>
            </a:extLst>
          </p:cNvPr>
          <p:cNvSpPr>
            <a:spLocks noGrp="1"/>
          </p:cNvSpPr>
          <p:nvPr>
            <p:ph type="body" sz="quarter" idx="10"/>
          </p:nvPr>
        </p:nvSpPr>
        <p:spPr>
          <a:xfrm>
            <a:off x="839788" y="1360532"/>
            <a:ext cx="9856218" cy="2674574"/>
          </a:xfrm>
        </p:spPr>
        <p:txBody>
          <a:bodyPr/>
          <a:lstStyle/>
          <a:p>
            <a:r>
              <a:rPr lang="fr-BE"/>
              <a:t>Strategic Nature Project (Snap)</a:t>
            </a:r>
          </a:p>
          <a:p>
            <a:r>
              <a:rPr lang="fr-BE"/>
              <a:t>Financement EU – Programme LIFE</a:t>
            </a:r>
          </a:p>
          <a:p>
            <a:r>
              <a:rPr lang="fr-BE"/>
              <a:t>14 partenaires</a:t>
            </a:r>
          </a:p>
          <a:p>
            <a:r>
              <a:rPr lang="fr-BE"/>
              <a:t>Ensemble du territoire belge</a:t>
            </a:r>
          </a:p>
          <a:p>
            <a:pPr marL="0" indent="0">
              <a:buNone/>
            </a:pPr>
            <a:endParaRPr lang="nl-BE"/>
          </a:p>
          <a:p>
            <a:endParaRPr lang="nl-BE"/>
          </a:p>
        </p:txBody>
      </p:sp>
      <p:pic>
        <p:nvPicPr>
          <p:cNvPr id="5" name="Afbeelding 4">
            <a:extLst>
              <a:ext uri="{FF2B5EF4-FFF2-40B4-BE49-F238E27FC236}">
                <a16:creationId xmlns:a16="http://schemas.microsoft.com/office/drawing/2014/main" id="{FDB5462C-B6C7-55D2-24FD-0471748A79C5}"/>
              </a:ext>
            </a:extLst>
          </p:cNvPr>
          <p:cNvPicPr>
            <a:picLocks noChangeAspect="1"/>
          </p:cNvPicPr>
          <p:nvPr/>
        </p:nvPicPr>
        <p:blipFill>
          <a:blip r:embed="rId2"/>
          <a:stretch>
            <a:fillRect/>
          </a:stretch>
        </p:blipFill>
        <p:spPr>
          <a:xfrm>
            <a:off x="2304880" y="4035106"/>
            <a:ext cx="7582239" cy="2527413"/>
          </a:xfrm>
          <a:prstGeom prst="rect">
            <a:avLst/>
          </a:prstGeom>
        </p:spPr>
      </p:pic>
    </p:spTree>
    <p:extLst>
      <p:ext uri="{BB962C8B-B14F-4D97-AF65-F5344CB8AC3E}">
        <p14:creationId xmlns:p14="http://schemas.microsoft.com/office/powerpoint/2010/main" val="52783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 y="1066843"/>
            <a:ext cx="3686175" cy="2512226"/>
          </a:xfrm>
          <a:prstGeom prst="rect">
            <a:avLst/>
          </a:prstGeom>
          <a:ln w="38100">
            <a:solidFill>
              <a:srgbClr val="2C582B"/>
            </a:solidFill>
          </a:ln>
        </p:spPr>
        <p:txBody>
          <a:bodyPr vert="horz" wrap="square" lIns="0" tIns="24130" rIns="0" bIns="0" rtlCol="0">
            <a:spAutoFit/>
          </a:bodyPr>
          <a:lstStyle/>
          <a:p>
            <a:pPr marL="358140" marR="352425" algn="ctr">
              <a:lnSpc>
                <a:spcPts val="1950"/>
              </a:lnSpc>
              <a:spcBef>
                <a:spcPts val="190"/>
              </a:spcBef>
            </a:pPr>
            <a:endParaRPr lang="nl-BE" sz="1800">
              <a:latin typeface="Calibri"/>
              <a:cs typeface="Calibri"/>
            </a:endParaRPr>
          </a:p>
          <a:p>
            <a:pPr marL="358140" marR="352425" algn="ctr">
              <a:lnSpc>
                <a:spcPts val="1950"/>
              </a:lnSpc>
              <a:spcBef>
                <a:spcPts val="190"/>
              </a:spcBef>
            </a:pPr>
            <a:r>
              <a:rPr lang="fr-BE" sz="2000" b="1" spc="-10">
                <a:latin typeface="Calibri"/>
                <a:cs typeface="Calibri"/>
              </a:rPr>
              <a:t>Réseau transeuropéen de la nature cohérent et résilient</a:t>
            </a:r>
          </a:p>
          <a:p>
            <a:pPr marL="358140" marR="352425" algn="ctr">
              <a:lnSpc>
                <a:spcPts val="1950"/>
              </a:lnSpc>
              <a:spcBef>
                <a:spcPts val="190"/>
              </a:spcBef>
            </a:pPr>
            <a:endParaRPr sz="2000" b="1">
              <a:latin typeface="Calibri"/>
              <a:cs typeface="Calibri"/>
            </a:endParaRPr>
          </a:p>
          <a:p>
            <a:pPr marL="90805" marR="92710" algn="ctr">
              <a:lnSpc>
                <a:spcPts val="1950"/>
              </a:lnSpc>
              <a:spcBef>
                <a:spcPts val="980"/>
              </a:spcBef>
            </a:pPr>
            <a:r>
              <a:rPr lang="fr-BE" sz="1800" spc="-10">
                <a:latin typeface="Calibri"/>
                <a:cs typeface="Calibri"/>
              </a:rPr>
              <a:t>Agrandir, connecter et gérer les zones protégées</a:t>
            </a:r>
            <a:endParaRPr lang="nl-BE" spc="-10">
              <a:latin typeface="Calibri"/>
              <a:cs typeface="Calibri"/>
            </a:endParaRPr>
          </a:p>
          <a:p>
            <a:pPr marL="90805" marR="92710" algn="ctr">
              <a:lnSpc>
                <a:spcPts val="1950"/>
              </a:lnSpc>
              <a:spcBef>
                <a:spcPts val="980"/>
              </a:spcBef>
            </a:pPr>
            <a:endParaRPr lang="nl-BE" sz="1050">
              <a:latin typeface="Calibri"/>
              <a:cs typeface="Calibri"/>
            </a:endParaRPr>
          </a:p>
          <a:p>
            <a:pPr marL="90805" marR="92710" algn="ctr">
              <a:lnSpc>
                <a:spcPts val="1950"/>
              </a:lnSpc>
              <a:spcBef>
                <a:spcPts val="980"/>
              </a:spcBef>
            </a:pPr>
            <a:endParaRPr sz="1800">
              <a:latin typeface="Calibri"/>
              <a:cs typeface="Calibri"/>
            </a:endParaRPr>
          </a:p>
        </p:txBody>
      </p:sp>
      <p:sp>
        <p:nvSpPr>
          <p:cNvPr id="3" name="object 3"/>
          <p:cNvSpPr txBox="1"/>
          <p:nvPr/>
        </p:nvSpPr>
        <p:spPr>
          <a:xfrm>
            <a:off x="4100512" y="1076325"/>
            <a:ext cx="3686175" cy="2746906"/>
          </a:xfrm>
          <a:prstGeom prst="rect">
            <a:avLst/>
          </a:prstGeom>
          <a:ln w="38100">
            <a:noFill/>
          </a:ln>
        </p:spPr>
        <p:txBody>
          <a:bodyPr vert="horz" wrap="square" lIns="0" tIns="0" rIns="0" bIns="0" rtlCol="0">
            <a:spAutoFit/>
          </a:bodyPr>
          <a:lstStyle/>
          <a:p>
            <a:pPr marL="13970" algn="ctr">
              <a:lnSpc>
                <a:spcPts val="2110"/>
              </a:lnSpc>
            </a:pPr>
            <a:endParaRPr lang="nl-BE" sz="1800">
              <a:latin typeface="Calibri"/>
              <a:cs typeface="Calibri"/>
            </a:endParaRPr>
          </a:p>
          <a:p>
            <a:pPr marL="13970" algn="ctr">
              <a:lnSpc>
                <a:spcPts val="2110"/>
              </a:lnSpc>
            </a:pPr>
            <a:r>
              <a:rPr lang="fr-BE" sz="2000" b="1">
                <a:latin typeface="Calibri"/>
                <a:cs typeface="Calibri"/>
              </a:rPr>
              <a:t>Restauration de la Biodiversité</a:t>
            </a:r>
          </a:p>
          <a:p>
            <a:pPr marL="13970" algn="ctr">
              <a:lnSpc>
                <a:spcPts val="2110"/>
              </a:lnSpc>
            </a:pPr>
            <a:endParaRPr lang="fr-BE" sz="1800" spc="-10">
              <a:latin typeface="Calibri"/>
              <a:cs typeface="Calibri"/>
            </a:endParaRPr>
          </a:p>
          <a:p>
            <a:pPr marL="13970" algn="ctr">
              <a:lnSpc>
                <a:spcPts val="2110"/>
              </a:lnSpc>
            </a:pPr>
            <a:r>
              <a:rPr lang="fr-BE" sz="1800" spc="-10">
                <a:latin typeface="Calibri"/>
                <a:cs typeface="Calibri"/>
              </a:rPr>
              <a:t>Restauration des écosystèmes, agriculture respectueuse de la nature</a:t>
            </a:r>
          </a:p>
          <a:p>
            <a:pPr marL="13970" algn="ctr">
              <a:lnSpc>
                <a:spcPts val="2110"/>
              </a:lnSpc>
            </a:pPr>
            <a:endParaRPr lang="nl-BE" sz="1800" spc="-10">
              <a:latin typeface="Calibri"/>
              <a:cs typeface="Calibri"/>
            </a:endParaRPr>
          </a:p>
          <a:p>
            <a:pPr marL="323850" marR="301625" algn="ctr">
              <a:lnSpc>
                <a:spcPts val="1950"/>
              </a:lnSpc>
              <a:spcBef>
                <a:spcPts val="1010"/>
              </a:spcBef>
            </a:pPr>
            <a:endParaRPr sz="1600">
              <a:latin typeface="Calibri"/>
              <a:cs typeface="Calibri"/>
            </a:endParaRPr>
          </a:p>
          <a:p>
            <a:pPr>
              <a:lnSpc>
                <a:spcPct val="100000"/>
              </a:lnSpc>
            </a:pPr>
            <a:endParaRPr sz="1800">
              <a:latin typeface="Calibri"/>
              <a:cs typeface="Calibri"/>
            </a:endParaRPr>
          </a:p>
          <a:p>
            <a:pPr>
              <a:lnSpc>
                <a:spcPct val="100000"/>
              </a:lnSpc>
              <a:spcBef>
                <a:spcPts val="1450"/>
              </a:spcBef>
            </a:pPr>
            <a:endParaRPr sz="1800">
              <a:latin typeface="Calibri"/>
              <a:cs typeface="Calibri"/>
            </a:endParaRPr>
          </a:p>
        </p:txBody>
      </p:sp>
      <p:sp>
        <p:nvSpPr>
          <p:cNvPr id="4" name="object 4"/>
          <p:cNvSpPr txBox="1"/>
          <p:nvPr/>
        </p:nvSpPr>
        <p:spPr>
          <a:xfrm>
            <a:off x="114300" y="4724400"/>
            <a:ext cx="11658600" cy="1765868"/>
          </a:xfrm>
          <a:prstGeom prst="rect">
            <a:avLst/>
          </a:prstGeom>
          <a:ln w="38100">
            <a:solidFill>
              <a:srgbClr val="FF0000"/>
            </a:solidFill>
          </a:ln>
        </p:spPr>
        <p:txBody>
          <a:bodyPr vert="horz" wrap="square" lIns="0" tIns="21590" rIns="0" bIns="0" rtlCol="0">
            <a:spAutoFit/>
          </a:bodyPr>
          <a:lstStyle/>
          <a:p>
            <a:pPr marL="7620" algn="ctr">
              <a:lnSpc>
                <a:spcPct val="100000"/>
              </a:lnSpc>
              <a:spcBef>
                <a:spcPts val="170"/>
              </a:spcBef>
            </a:pPr>
            <a:endParaRPr lang="nl-BE" sz="1800">
              <a:latin typeface="Calibri"/>
              <a:cs typeface="Calibri"/>
            </a:endParaRPr>
          </a:p>
          <a:p>
            <a:pPr marL="7620" algn="ctr">
              <a:lnSpc>
                <a:spcPct val="100000"/>
              </a:lnSpc>
              <a:spcBef>
                <a:spcPts val="170"/>
              </a:spcBef>
            </a:pPr>
            <a:r>
              <a:rPr lang="fr-BE" sz="2000" b="1" spc="-150">
                <a:latin typeface="Calibri"/>
                <a:cs typeface="Calibri"/>
              </a:rPr>
              <a:t>Changement transformateur</a:t>
            </a:r>
            <a:r>
              <a:rPr sz="2000" b="1" spc="-150">
                <a:latin typeface="Calibri"/>
                <a:cs typeface="Calibri"/>
              </a:rPr>
              <a:t> </a:t>
            </a:r>
            <a:endParaRPr lang="fr-BE" sz="2000" b="1" spc="-150">
              <a:latin typeface="Calibri"/>
              <a:cs typeface="Calibri"/>
            </a:endParaRPr>
          </a:p>
          <a:p>
            <a:pPr marL="7620" algn="ctr">
              <a:lnSpc>
                <a:spcPct val="100000"/>
              </a:lnSpc>
              <a:spcBef>
                <a:spcPts val="170"/>
              </a:spcBef>
            </a:pPr>
            <a:r>
              <a:rPr lang="fr-BE" sz="1800">
                <a:latin typeface="Calibri"/>
                <a:cs typeface="Calibri"/>
              </a:rPr>
              <a:t>Intégration de la biodiversité dans d’autres stratégies, collaboration entre acteurs, partage des connaissances, image de marque Natura 2000, politique de soutien, financement</a:t>
            </a:r>
            <a:endParaRPr lang="nl-BE" spc="-10">
              <a:latin typeface="Calibri"/>
              <a:cs typeface="Calibri"/>
            </a:endParaRPr>
          </a:p>
          <a:p>
            <a:pPr marR="8255" algn="ctr">
              <a:lnSpc>
                <a:spcPct val="100000"/>
              </a:lnSpc>
              <a:spcBef>
                <a:spcPts val="15"/>
              </a:spcBef>
            </a:pPr>
            <a:endParaRPr lang="nl-BE" sz="1800" spc="-10">
              <a:latin typeface="Calibri"/>
              <a:cs typeface="Calibri"/>
            </a:endParaRPr>
          </a:p>
          <a:p>
            <a:pPr marR="8255" algn="ctr">
              <a:lnSpc>
                <a:spcPct val="100000"/>
              </a:lnSpc>
              <a:spcBef>
                <a:spcPts val="15"/>
              </a:spcBef>
            </a:pPr>
            <a:endParaRPr lang="nl-BE" spc="-10">
              <a:latin typeface="Calibri"/>
              <a:cs typeface="Calibri"/>
            </a:endParaRPr>
          </a:p>
        </p:txBody>
      </p:sp>
      <p:sp>
        <p:nvSpPr>
          <p:cNvPr id="5" name="object 5"/>
          <p:cNvSpPr txBox="1"/>
          <p:nvPr/>
        </p:nvSpPr>
        <p:spPr>
          <a:xfrm>
            <a:off x="8086725" y="1066843"/>
            <a:ext cx="3686175" cy="2700739"/>
          </a:xfrm>
          <a:prstGeom prst="rect">
            <a:avLst/>
          </a:prstGeom>
          <a:ln w="38100">
            <a:noFill/>
          </a:ln>
        </p:spPr>
        <p:txBody>
          <a:bodyPr vert="horz" wrap="square" lIns="0" tIns="0" rIns="0" bIns="0" rtlCol="0">
            <a:spAutoFit/>
          </a:bodyPr>
          <a:lstStyle/>
          <a:p>
            <a:pPr algn="ctr">
              <a:lnSpc>
                <a:spcPts val="2110"/>
              </a:lnSpc>
            </a:pPr>
            <a:endParaRPr lang="nl-BE" sz="1800" spc="-10">
              <a:latin typeface="Calibri"/>
              <a:cs typeface="Calibri"/>
            </a:endParaRPr>
          </a:p>
          <a:p>
            <a:pPr algn="ctr">
              <a:lnSpc>
                <a:spcPts val="2110"/>
              </a:lnSpc>
            </a:pPr>
            <a:r>
              <a:rPr lang="fr-BE" sz="2000" b="1" spc="-10">
                <a:latin typeface="Calibri"/>
                <a:cs typeface="Calibri"/>
              </a:rPr>
              <a:t>Réduire les pressions environnementales</a:t>
            </a:r>
          </a:p>
          <a:p>
            <a:pPr algn="ctr">
              <a:lnSpc>
                <a:spcPts val="2110"/>
              </a:lnSpc>
            </a:pPr>
            <a:endParaRPr lang="fr-BE" sz="2000" b="1" spc="-10">
              <a:latin typeface="Calibri"/>
              <a:cs typeface="Calibri"/>
            </a:endParaRPr>
          </a:p>
          <a:p>
            <a:pPr algn="ctr">
              <a:lnSpc>
                <a:spcPts val="2110"/>
              </a:lnSpc>
            </a:pPr>
            <a:r>
              <a:rPr lang="fr-BE" sz="1800">
                <a:latin typeface="Calibri"/>
                <a:cs typeface="Calibri"/>
              </a:rPr>
              <a:t>Lumière, loisirs, eau, climat, effluents</a:t>
            </a:r>
          </a:p>
          <a:p>
            <a:pPr algn="ctr">
              <a:lnSpc>
                <a:spcPts val="2110"/>
              </a:lnSpc>
            </a:pPr>
            <a:endParaRPr lang="fr-BE">
              <a:latin typeface="Calibri"/>
              <a:cs typeface="Calibri"/>
            </a:endParaRPr>
          </a:p>
          <a:p>
            <a:pPr algn="ctr">
              <a:lnSpc>
                <a:spcPts val="2110"/>
              </a:lnSpc>
            </a:pPr>
            <a:endParaRPr lang="fr-BE" sz="1800">
              <a:latin typeface="Calibri"/>
              <a:cs typeface="Calibri"/>
            </a:endParaRPr>
          </a:p>
          <a:p>
            <a:pPr algn="ctr">
              <a:lnSpc>
                <a:spcPts val="2110"/>
              </a:lnSpc>
            </a:pPr>
            <a:endParaRPr sz="1800">
              <a:latin typeface="Calibri"/>
              <a:cs typeface="Calibri"/>
            </a:endParaRPr>
          </a:p>
          <a:p>
            <a:pPr>
              <a:lnSpc>
                <a:spcPct val="100000"/>
              </a:lnSpc>
              <a:spcBef>
                <a:spcPts val="2070"/>
              </a:spcBef>
            </a:pPr>
            <a:endParaRPr sz="1800">
              <a:latin typeface="Calibri"/>
              <a:cs typeface="Calibri"/>
            </a:endParaRPr>
          </a:p>
        </p:txBody>
      </p:sp>
      <p:sp>
        <p:nvSpPr>
          <p:cNvPr id="6" name="object 6"/>
          <p:cNvSpPr txBox="1">
            <a:spLocks noGrp="1"/>
          </p:cNvSpPr>
          <p:nvPr>
            <p:ph type="title"/>
          </p:nvPr>
        </p:nvSpPr>
        <p:spPr>
          <a:xfrm>
            <a:off x="1216728" y="174410"/>
            <a:ext cx="3472815" cy="575310"/>
          </a:xfrm>
          <a:prstGeom prst="rect">
            <a:avLst/>
          </a:prstGeom>
        </p:spPr>
        <p:txBody>
          <a:bodyPr vert="horz" wrap="square" lIns="0" tIns="13335" rIns="0" bIns="0" rtlCol="0">
            <a:spAutoFit/>
          </a:bodyPr>
          <a:lstStyle/>
          <a:p>
            <a:pPr marL="12700">
              <a:lnSpc>
                <a:spcPct val="100000"/>
              </a:lnSpc>
              <a:spcBef>
                <a:spcPts val="105"/>
              </a:spcBef>
            </a:pPr>
            <a:r>
              <a:rPr sz="3600"/>
              <a:t>4</a:t>
            </a:r>
            <a:r>
              <a:rPr sz="3600" spc="-55"/>
              <a:t> </a:t>
            </a:r>
            <a:r>
              <a:rPr sz="3600"/>
              <a:t>Pi</a:t>
            </a:r>
            <a:r>
              <a:rPr lang="fr-BE" sz="3600" err="1"/>
              <a:t>liers</a:t>
            </a:r>
            <a:r>
              <a:rPr sz="3600" spc="-10"/>
              <a:t> </a:t>
            </a:r>
            <a:endParaRPr sz="3600">
              <a:latin typeface="Calibri"/>
              <a:cs typeface="Calibri"/>
            </a:endParaRPr>
          </a:p>
        </p:txBody>
      </p:sp>
      <p:pic>
        <p:nvPicPr>
          <p:cNvPr id="7" name="object 7"/>
          <p:cNvPicPr/>
          <p:nvPr/>
        </p:nvPicPr>
        <p:blipFill>
          <a:blip r:embed="rId2" cstate="print"/>
          <a:stretch>
            <a:fillRect/>
          </a:stretch>
        </p:blipFill>
        <p:spPr>
          <a:xfrm>
            <a:off x="271462" y="2814776"/>
            <a:ext cx="590550" cy="572438"/>
          </a:xfrm>
          <a:prstGeom prst="rect">
            <a:avLst/>
          </a:prstGeom>
        </p:spPr>
      </p:pic>
      <p:pic>
        <p:nvPicPr>
          <p:cNvPr id="8" name="object 8"/>
          <p:cNvPicPr/>
          <p:nvPr/>
        </p:nvPicPr>
        <p:blipFill>
          <a:blip r:embed="rId3" cstate="print"/>
          <a:stretch>
            <a:fillRect/>
          </a:stretch>
        </p:blipFill>
        <p:spPr>
          <a:xfrm>
            <a:off x="4289814" y="2740957"/>
            <a:ext cx="539635" cy="646257"/>
          </a:xfrm>
          <a:prstGeom prst="rect">
            <a:avLst/>
          </a:prstGeom>
        </p:spPr>
      </p:pic>
      <p:pic>
        <p:nvPicPr>
          <p:cNvPr id="9" name="object 9"/>
          <p:cNvPicPr/>
          <p:nvPr/>
        </p:nvPicPr>
        <p:blipFill>
          <a:blip r:embed="rId4" cstate="print"/>
          <a:stretch>
            <a:fillRect/>
          </a:stretch>
        </p:blipFill>
        <p:spPr>
          <a:xfrm>
            <a:off x="9634414" y="2687500"/>
            <a:ext cx="590795" cy="676741"/>
          </a:xfrm>
          <a:prstGeom prst="rect">
            <a:avLst/>
          </a:prstGeom>
        </p:spPr>
      </p:pic>
      <p:pic>
        <p:nvPicPr>
          <p:cNvPr id="10" name="object 10"/>
          <p:cNvPicPr/>
          <p:nvPr/>
        </p:nvPicPr>
        <p:blipFill>
          <a:blip r:embed="rId5" cstate="print"/>
          <a:stretch>
            <a:fillRect/>
          </a:stretch>
        </p:blipFill>
        <p:spPr>
          <a:xfrm>
            <a:off x="1216728" y="5700007"/>
            <a:ext cx="595494" cy="600780"/>
          </a:xfrm>
          <a:prstGeom prst="rect">
            <a:avLst/>
          </a:prstGeom>
        </p:spPr>
      </p:pic>
      <p:pic>
        <p:nvPicPr>
          <p:cNvPr id="11" name="object 11"/>
          <p:cNvPicPr/>
          <p:nvPr/>
        </p:nvPicPr>
        <p:blipFill>
          <a:blip r:embed="rId6" cstate="print"/>
          <a:stretch>
            <a:fillRect/>
          </a:stretch>
        </p:blipFill>
        <p:spPr>
          <a:xfrm>
            <a:off x="271462" y="5618087"/>
            <a:ext cx="600075" cy="628650"/>
          </a:xfrm>
          <a:prstGeom prst="rect">
            <a:avLst/>
          </a:prstGeom>
        </p:spPr>
      </p:pic>
      <p:pic>
        <p:nvPicPr>
          <p:cNvPr id="12" name="object 12"/>
          <p:cNvPicPr/>
          <p:nvPr/>
        </p:nvPicPr>
        <p:blipFill>
          <a:blip r:embed="rId7" cstate="print"/>
          <a:stretch>
            <a:fillRect/>
          </a:stretch>
        </p:blipFill>
        <p:spPr>
          <a:xfrm>
            <a:off x="10015659" y="5710237"/>
            <a:ext cx="581025" cy="600075"/>
          </a:xfrm>
          <a:prstGeom prst="rect">
            <a:avLst/>
          </a:prstGeom>
        </p:spPr>
      </p:pic>
      <p:pic>
        <p:nvPicPr>
          <p:cNvPr id="13" name="object 13"/>
          <p:cNvPicPr/>
          <p:nvPr/>
        </p:nvPicPr>
        <p:blipFill>
          <a:blip r:embed="rId8" cstate="print"/>
          <a:stretch>
            <a:fillRect/>
          </a:stretch>
        </p:blipFill>
        <p:spPr>
          <a:xfrm>
            <a:off x="3270366" y="2764166"/>
            <a:ext cx="448924" cy="600075"/>
          </a:xfrm>
          <a:prstGeom prst="rect">
            <a:avLst/>
          </a:prstGeom>
        </p:spPr>
      </p:pic>
      <p:pic>
        <p:nvPicPr>
          <p:cNvPr id="14" name="object 14"/>
          <p:cNvPicPr/>
          <p:nvPr/>
        </p:nvPicPr>
        <p:blipFill>
          <a:blip r:embed="rId8" cstate="print"/>
          <a:stretch>
            <a:fillRect/>
          </a:stretch>
        </p:blipFill>
        <p:spPr>
          <a:xfrm>
            <a:off x="7142111" y="2682364"/>
            <a:ext cx="529730" cy="704850"/>
          </a:xfrm>
          <a:prstGeom prst="rect">
            <a:avLst/>
          </a:prstGeom>
        </p:spPr>
      </p:pic>
      <p:pic>
        <p:nvPicPr>
          <p:cNvPr id="15" name="object 15"/>
          <p:cNvPicPr/>
          <p:nvPr/>
        </p:nvPicPr>
        <p:blipFill>
          <a:blip r:embed="rId9" cstate="print"/>
          <a:stretch>
            <a:fillRect/>
          </a:stretch>
        </p:blipFill>
        <p:spPr>
          <a:xfrm>
            <a:off x="10741879" y="5700007"/>
            <a:ext cx="466725" cy="600075"/>
          </a:xfrm>
          <a:prstGeom prst="rect">
            <a:avLst/>
          </a:prstGeom>
        </p:spPr>
      </p:pic>
      <p:sp>
        <p:nvSpPr>
          <p:cNvPr id="20" name="Tekstvak 19">
            <a:extLst>
              <a:ext uri="{FF2B5EF4-FFF2-40B4-BE49-F238E27FC236}">
                <a16:creationId xmlns:a16="http://schemas.microsoft.com/office/drawing/2014/main" id="{638EF8F2-AA9F-35CA-531F-AF63F151D187}"/>
              </a:ext>
            </a:extLst>
          </p:cNvPr>
          <p:cNvSpPr txBox="1"/>
          <p:nvPr/>
        </p:nvSpPr>
        <p:spPr>
          <a:xfrm rot="20354842">
            <a:off x="176949" y="4182937"/>
            <a:ext cx="2675052" cy="553998"/>
          </a:xfrm>
          <a:prstGeom prst="rect">
            <a:avLst/>
          </a:prstGeom>
          <a:noFill/>
          <a:ln>
            <a:solidFill>
              <a:srgbClr val="FF0000"/>
            </a:solidFill>
          </a:ln>
        </p:spPr>
        <p:txBody>
          <a:bodyPr wrap="square" rtlCol="0">
            <a:spAutoFit/>
          </a:bodyPr>
          <a:lstStyle/>
          <a:p>
            <a:r>
              <a:rPr lang="fr-BE" sz="3000"/>
              <a:t>Appel à projets</a:t>
            </a:r>
          </a:p>
        </p:txBody>
      </p:sp>
      <p:sp>
        <p:nvSpPr>
          <p:cNvPr id="17" name="Rectangle 16">
            <a:extLst>
              <a:ext uri="{FF2B5EF4-FFF2-40B4-BE49-F238E27FC236}">
                <a16:creationId xmlns:a16="http://schemas.microsoft.com/office/drawing/2014/main" id="{D4BB2206-CB7C-4371-322D-30A10B381429}"/>
              </a:ext>
            </a:extLst>
          </p:cNvPr>
          <p:cNvSpPr/>
          <p:nvPr/>
        </p:nvSpPr>
        <p:spPr>
          <a:xfrm>
            <a:off x="7943848" y="1076325"/>
            <a:ext cx="3976690" cy="2502744"/>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29FF6DCB-B153-C113-F85B-72FFF9D664D9}"/>
              </a:ext>
            </a:extLst>
          </p:cNvPr>
          <p:cNvSpPr/>
          <p:nvPr/>
        </p:nvSpPr>
        <p:spPr>
          <a:xfrm>
            <a:off x="3957636" y="1066843"/>
            <a:ext cx="3829051" cy="2502744"/>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B180E76-D7A1-DFA0-FE00-C2E0C0A5DB88}"/>
              </a:ext>
            </a:extLst>
          </p:cNvPr>
          <p:cNvSpPr>
            <a:spLocks noGrp="1"/>
          </p:cNvSpPr>
          <p:nvPr>
            <p:ph type="title"/>
          </p:nvPr>
        </p:nvSpPr>
        <p:spPr/>
        <p:txBody>
          <a:bodyPr/>
          <a:lstStyle/>
          <a:p>
            <a:r>
              <a:rPr lang="nl-BE"/>
              <a:t>Natura 2000</a:t>
            </a:r>
          </a:p>
        </p:txBody>
      </p:sp>
      <p:sp>
        <p:nvSpPr>
          <p:cNvPr id="4" name="Tijdelijke aanduiding voor tekst 3">
            <a:extLst>
              <a:ext uri="{FF2B5EF4-FFF2-40B4-BE49-F238E27FC236}">
                <a16:creationId xmlns:a16="http://schemas.microsoft.com/office/drawing/2014/main" id="{FFF85544-4035-8306-DE79-ADB30C0F7699}"/>
              </a:ext>
            </a:extLst>
          </p:cNvPr>
          <p:cNvSpPr>
            <a:spLocks noGrp="1"/>
          </p:cNvSpPr>
          <p:nvPr>
            <p:ph type="body" sz="quarter" idx="10"/>
          </p:nvPr>
        </p:nvSpPr>
        <p:spPr/>
        <p:txBody>
          <a:bodyPr/>
          <a:lstStyle/>
          <a:p>
            <a:r>
              <a:rPr lang="nl-BE"/>
              <a:t>03</a:t>
            </a:r>
          </a:p>
        </p:txBody>
      </p:sp>
    </p:spTree>
    <p:extLst>
      <p:ext uri="{BB962C8B-B14F-4D97-AF65-F5344CB8AC3E}">
        <p14:creationId xmlns:p14="http://schemas.microsoft.com/office/powerpoint/2010/main" val="220287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F96C3-0B8A-B428-37E5-9CB229FD54A3}"/>
              </a:ext>
            </a:extLst>
          </p:cNvPr>
          <p:cNvSpPr>
            <a:spLocks noGrp="1"/>
          </p:cNvSpPr>
          <p:nvPr>
            <p:ph type="title"/>
          </p:nvPr>
        </p:nvSpPr>
        <p:spPr>
          <a:xfrm>
            <a:off x="413994" y="393407"/>
            <a:ext cx="7091232" cy="706930"/>
          </a:xfrm>
        </p:spPr>
        <p:txBody>
          <a:bodyPr/>
          <a:lstStyle/>
          <a:p>
            <a:r>
              <a:rPr lang="nl-BE"/>
              <a:t>Natura 2000?</a:t>
            </a:r>
          </a:p>
        </p:txBody>
      </p:sp>
      <p:sp>
        <p:nvSpPr>
          <p:cNvPr id="3" name="Tijdelijke aanduiding voor tekst 2">
            <a:extLst>
              <a:ext uri="{FF2B5EF4-FFF2-40B4-BE49-F238E27FC236}">
                <a16:creationId xmlns:a16="http://schemas.microsoft.com/office/drawing/2014/main" id="{78CBB023-DA25-73B6-3911-79B683D1F36A}"/>
              </a:ext>
            </a:extLst>
          </p:cNvPr>
          <p:cNvSpPr>
            <a:spLocks noGrp="1"/>
          </p:cNvSpPr>
          <p:nvPr>
            <p:ph type="body" sz="quarter" idx="10"/>
          </p:nvPr>
        </p:nvSpPr>
        <p:spPr>
          <a:xfrm>
            <a:off x="335560" y="1360531"/>
            <a:ext cx="7927734" cy="4136937"/>
          </a:xfrm>
        </p:spPr>
        <p:txBody>
          <a:bodyPr>
            <a:normAutofit/>
          </a:bodyPr>
          <a:lstStyle/>
          <a:p>
            <a:pPr marL="0" indent="0">
              <a:buNone/>
            </a:pPr>
            <a:endParaRPr lang="nl-NL">
              <a:solidFill>
                <a:srgbClr val="292929"/>
              </a:solidFill>
              <a:highlight>
                <a:srgbClr val="FFFFFF"/>
              </a:highlight>
              <a:latin typeface="RO Sans"/>
            </a:endParaRPr>
          </a:p>
          <a:p>
            <a:pPr marL="0" indent="0" algn="just">
              <a:buNone/>
            </a:pPr>
            <a:endParaRPr lang="fr-BE"/>
          </a:p>
          <a:p>
            <a:pPr marL="0" indent="0" algn="just">
              <a:buNone/>
            </a:pPr>
            <a:r>
              <a:rPr lang="fr-BE"/>
              <a:t>Natura 2000 est un réseau de zones protégées ayant une grande valeur patrimoniale, par la faune et la flore exceptionnelles qu'ils contiennent. </a:t>
            </a:r>
          </a:p>
          <a:p>
            <a:pPr marL="0" indent="0" algn="just">
              <a:buNone/>
            </a:pPr>
            <a:r>
              <a:rPr lang="fr-BE"/>
              <a:t>Il s’agit du plus grand réseau coordonné de zones protégées au monde, couvrant les 27 États membres de l’UE, tant sur terre qu’en mer. Les zones Natura 2000 sont désignées au titre de la </a:t>
            </a:r>
            <a:r>
              <a:rPr lang="fr-BE" b="1"/>
              <a:t>Directive Oiseaux</a:t>
            </a:r>
            <a:r>
              <a:rPr lang="fr-BE"/>
              <a:t> et de la </a:t>
            </a:r>
            <a:r>
              <a:rPr lang="fr-BE" b="1"/>
              <a:t>Directive Habitats</a:t>
            </a:r>
            <a:r>
              <a:rPr lang="fr-BE"/>
              <a:t>.</a:t>
            </a:r>
            <a:endParaRPr lang="nl-BE"/>
          </a:p>
        </p:txBody>
      </p:sp>
      <p:pic>
        <p:nvPicPr>
          <p:cNvPr id="5" name="Afbeelding 4" descr="Afbeelding met Lettertype, Graphics, grafische vormgeving, clipart&#10;&#10;Automatisch gegenereerde beschrijving">
            <a:extLst>
              <a:ext uri="{FF2B5EF4-FFF2-40B4-BE49-F238E27FC236}">
                <a16:creationId xmlns:a16="http://schemas.microsoft.com/office/drawing/2014/main" id="{8418D496-DA7A-D9D8-122E-5724D790066F}"/>
              </a:ext>
            </a:extLst>
          </p:cNvPr>
          <p:cNvPicPr>
            <a:picLocks noChangeAspect="1"/>
          </p:cNvPicPr>
          <p:nvPr/>
        </p:nvPicPr>
        <p:blipFill>
          <a:blip r:embed="rId2"/>
          <a:stretch>
            <a:fillRect/>
          </a:stretch>
        </p:blipFill>
        <p:spPr>
          <a:xfrm>
            <a:off x="8263294" y="2022022"/>
            <a:ext cx="3708400" cy="2552700"/>
          </a:xfrm>
          <a:prstGeom prst="rect">
            <a:avLst/>
          </a:prstGeom>
        </p:spPr>
      </p:pic>
    </p:spTree>
    <p:extLst>
      <p:ext uri="{BB962C8B-B14F-4D97-AF65-F5344CB8AC3E}">
        <p14:creationId xmlns:p14="http://schemas.microsoft.com/office/powerpoint/2010/main" val="2708951812"/>
      </p:ext>
    </p:extLst>
  </p:cSld>
  <p:clrMapOvr>
    <a:masterClrMapping/>
  </p:clrMapOvr>
</p:sld>
</file>

<file path=ppt/theme/theme1.xml><?xml version="1.0" encoding="utf-8"?>
<a:theme xmlns:a="http://schemas.openxmlformats.org/drawingml/2006/main" name="Kantoorthema">
  <a:themeElements>
    <a:clrScheme name="B4B">
      <a:dk1>
        <a:srgbClr val="000000"/>
      </a:dk1>
      <a:lt1>
        <a:srgbClr val="FFFFFF"/>
      </a:lt1>
      <a:dk2>
        <a:srgbClr val="44546A"/>
      </a:dk2>
      <a:lt2>
        <a:srgbClr val="E7E6E6"/>
      </a:lt2>
      <a:accent1>
        <a:srgbClr val="2C592B"/>
      </a:accent1>
      <a:accent2>
        <a:srgbClr val="D9E6B1"/>
      </a:accent2>
      <a:accent3>
        <a:srgbClr val="F8C9DF"/>
      </a:accent3>
      <a:accent4>
        <a:srgbClr val="FDD391"/>
      </a:accent4>
      <a:accent5>
        <a:srgbClr val="85CEE3"/>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A94F5BC6-D0A0-4B07-94B2-D88D73105AA0}" vid="{54D81527-1551-4FA6-9AD8-55433E87D7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ertalingnodig_x003f_ xmlns="f45f93ff-21d8-4d94-9136-f1f9da130636">true</Vertalingnodig_x003f_>
    <lcf76f155ced4ddcb4097134ff3c332f xmlns="f45f93ff-21d8-4d94-9136-f1f9da130636">
      <Terms xmlns="http://schemas.microsoft.com/office/infopath/2007/PartnerControls"/>
    </lcf76f155ced4ddcb4097134ff3c332f>
    <IF xmlns="f45f93ff-21d8-4d94-9136-f1f9da130636">false</IF>
    <Check_x0021_ xmlns="f45f93ff-21d8-4d94-9136-f1f9da130636">false</Check_x0021_>
    <TaxCatchAll xmlns="9a9ec0f0-7796-43d0-ac1f-4c8c46ee0b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28C95ABD6E9447A8756B1AD1083679" ma:contentTypeVersion="16" ma:contentTypeDescription="Een nieuw document maken." ma:contentTypeScope="" ma:versionID="77618cbc8d38d41afa306bdee4c02219">
  <xsd:schema xmlns:xsd="http://www.w3.org/2001/XMLSchema" xmlns:xs="http://www.w3.org/2001/XMLSchema" xmlns:p="http://schemas.microsoft.com/office/2006/metadata/properties" xmlns:ns2="f45f93ff-21d8-4d94-9136-f1f9da130636" xmlns:ns3="2b6b9508-294d-4f29-b9e3-44e68a96b911" xmlns:ns4="9a9ec0f0-7796-43d0-ac1f-4c8c46ee0bd1" targetNamespace="http://schemas.microsoft.com/office/2006/metadata/properties" ma:root="true" ma:fieldsID="60ff72f10ab19aed8e7499c8fcae349c" ns2:_="" ns3:_="" ns4:_="">
    <xsd:import namespace="f45f93ff-21d8-4d94-9136-f1f9da130636"/>
    <xsd:import namespace="2b6b9508-294d-4f29-b9e3-44e68a96b911"/>
    <xsd:import namespace="9a9ec0f0-7796-43d0-ac1f-4c8c46ee0b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IF" minOccurs="0"/>
                <xsd:element ref="ns2:Check_x0021_" minOccurs="0"/>
                <xsd:element ref="ns2:Vertalingnodig_x003f_"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f93ff-21d8-4d94-9136-f1f9da130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IF" ma:index="14" nillable="true" ma:displayName="IF" ma:default="0" ma:format="Dropdown" ma:internalName="IF">
      <xsd:simpleType>
        <xsd:restriction base="dms:Boolean"/>
      </xsd:simpleType>
    </xsd:element>
    <xsd:element name="Check_x0021_" ma:index="15" nillable="true" ma:displayName="Check!" ma:default="0" ma:format="Dropdown" ma:internalName="Check_x0021_">
      <xsd:simpleType>
        <xsd:restriction base="dms:Boolean"/>
      </xsd:simpleType>
    </xsd:element>
    <xsd:element name="Vertalingnodig_x003f_" ma:index="16" nillable="true" ma:displayName="Vertaling nodig?" ma:default="1" ma:format="Dropdown" ma:internalName="Vertalingnodig_x003f_">
      <xsd:simpleType>
        <xsd:restriction base="dms:Boolea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6b9508-294d-4f29-b9e3-44e68a96b911"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ffe3c2-6beb-4289-9ccd-ef8a23f2e35f}" ma:internalName="TaxCatchAll" ma:showField="CatchAllData" ma:web="2b6b9508-294d-4f29-b9e3-44e68a96b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64968A-C83E-40E9-9148-935C6C884220}">
  <ds:schemaRefs>
    <ds:schemaRef ds:uri="2b6b9508-294d-4f29-b9e3-44e68a96b911"/>
    <ds:schemaRef ds:uri="9a9ec0f0-7796-43d0-ac1f-4c8c46ee0bd1"/>
    <ds:schemaRef ds:uri="f45f93ff-21d8-4d94-9136-f1f9da1306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FCDF48-E024-4B54-BF55-17A2E15D62A8}">
  <ds:schemaRefs>
    <ds:schemaRef ds:uri="2b6b9508-294d-4f29-b9e3-44e68a96b911"/>
    <ds:schemaRef ds:uri="9a9ec0f0-7796-43d0-ac1f-4c8c46ee0bd1"/>
    <ds:schemaRef ds:uri="f45f93ff-21d8-4d94-9136-f1f9da1306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14D19D-E8E0-4F86-94E5-39321DEDC6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PresentatieB4B</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Kantoorthema</vt:lpstr>
      <vt:lpstr>Appel à projets</vt:lpstr>
      <vt:lpstr>Agenda</vt:lpstr>
      <vt:lpstr>Welcome</vt:lpstr>
      <vt:lpstr>Bienvenue à cette séance d’information</vt:lpstr>
      <vt:lpstr>LIFE Belgium for Biodiversity</vt:lpstr>
      <vt:lpstr>LIFE Belgium for Biodiversity</vt:lpstr>
      <vt:lpstr>4 Piliers </vt:lpstr>
      <vt:lpstr>Natura 2000</vt:lpstr>
      <vt:lpstr>Natura 2000?</vt:lpstr>
      <vt:lpstr>Natura 2000 en Belgique</vt:lpstr>
      <vt:lpstr>PowerPoint Presentation</vt:lpstr>
      <vt:lpstr>Appel à projets </vt:lpstr>
      <vt:lpstr>Appel à projets</vt:lpstr>
      <vt:lpstr>Appels à projets</vt:lpstr>
      <vt:lpstr>Activités exclues</vt:lpstr>
      <vt:lpstr>Critères d’éligibilité</vt:lpstr>
      <vt:lpstr>Critères d’éligibilité</vt:lpstr>
      <vt:lpstr>Incompatibilités</vt:lpstr>
      <vt:lpstr>Procédure</vt:lpstr>
      <vt:lpstr>Comment se déroule la procédure ?</vt:lpstr>
      <vt:lpstr>Mise en oeuvre des projets</vt:lpstr>
      <vt:lpstr>Réalisation des projets</vt:lpstr>
      <vt:lpstr>PowerPoint Presentation</vt:lpstr>
      <vt:lpstr>Subvention</vt:lpstr>
      <vt:lpstr>Points d’attention</vt:lpstr>
      <vt:lpstr>FAQ</vt:lpstr>
      <vt:lpstr>FAQ</vt:lpstr>
      <vt:lpstr>Merci pour votre attention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Dit is de grote titel</dc:title>
  <dc:creator>Lenaert Rieke</dc:creator>
  <cp:revision>1</cp:revision>
  <dcterms:created xsi:type="dcterms:W3CDTF">2024-05-28T13:01:27Z</dcterms:created>
  <dcterms:modified xsi:type="dcterms:W3CDTF">2024-06-19T06:44:15Z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0x010100D128C95ABD6E9447A8756B1AD1083679</vt:lpwstr>
  </property>
  <property fmtid="{D5CDD505-2E9C-101B-9397-08002B2CF9AE}" pid="3" name="MediaServiceImageTags">
    <vt:lpwstr/>
  </property>
</Properties>
</file>